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4"/>
  </p:notesMasterIdLst>
  <p:sldIdLst>
    <p:sldId id="258" r:id="rId2"/>
    <p:sldId id="257" r:id="rId3"/>
    <p:sldId id="260" r:id="rId4"/>
    <p:sldId id="261" r:id="rId5"/>
    <p:sldId id="263" r:id="rId6"/>
    <p:sldId id="262" r:id="rId7"/>
    <p:sldId id="264" r:id="rId8"/>
    <p:sldId id="265" r:id="rId9"/>
    <p:sldId id="267" r:id="rId10"/>
    <p:sldId id="266" r:id="rId11"/>
    <p:sldId id="279" r:id="rId12"/>
    <p:sldId id="280" r:id="rId13"/>
    <p:sldId id="268" r:id="rId14"/>
    <p:sldId id="269" r:id="rId15"/>
    <p:sldId id="270" r:id="rId16"/>
    <p:sldId id="271" r:id="rId17"/>
    <p:sldId id="272" r:id="rId18"/>
    <p:sldId id="273" r:id="rId19"/>
    <p:sldId id="274" r:id="rId20"/>
    <p:sldId id="275" r:id="rId21"/>
    <p:sldId id="277" r:id="rId22"/>
    <p:sldId id="276" r:id="rId23"/>
    <p:sldId id="282" r:id="rId24"/>
    <p:sldId id="283" r:id="rId25"/>
    <p:sldId id="284" r:id="rId26"/>
    <p:sldId id="285" r:id="rId27"/>
    <p:sldId id="286" r:id="rId28"/>
    <p:sldId id="287" r:id="rId29"/>
    <p:sldId id="288" r:id="rId30"/>
    <p:sldId id="289" r:id="rId31"/>
    <p:sldId id="278" r:id="rId32"/>
    <p:sldId id="281" r:id="rId33"/>
  </p:sldIdLst>
  <p:sldSz cx="12192000" cy="6858000"/>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Раздел по умолчанию" id="{D0ECA1AA-DF49-4FAA-AAC9-A8992C3AAF41}">
          <p14:sldIdLst>
            <p14:sldId id="258"/>
            <p14:sldId id="257"/>
            <p14:sldId id="260"/>
            <p14:sldId id="261"/>
            <p14:sldId id="263"/>
            <p14:sldId id="262"/>
            <p14:sldId id="264"/>
            <p14:sldId id="265"/>
            <p14:sldId id="267"/>
            <p14:sldId id="266"/>
            <p14:sldId id="279"/>
            <p14:sldId id="280"/>
            <p14:sldId id="268"/>
            <p14:sldId id="269"/>
            <p14:sldId id="270"/>
            <p14:sldId id="271"/>
            <p14:sldId id="272"/>
            <p14:sldId id="273"/>
            <p14:sldId id="274"/>
            <p14:sldId id="275"/>
            <p14:sldId id="277"/>
            <p14:sldId id="276"/>
            <p14:sldId id="282"/>
            <p14:sldId id="283"/>
            <p14:sldId id="284"/>
            <p14:sldId id="285"/>
            <p14:sldId id="286"/>
            <p14:sldId id="287"/>
            <p14:sldId id="288"/>
            <p14:sldId id="289"/>
            <p14:sldId id="278"/>
            <p14:sldId id="281"/>
          </p14:sldIdLst>
        </p14:section>
        <p14:section name="Раздел без заголовка" id="{67263F25-D22C-46A7-A90B-6900EAFB51E6}">
          <p14:sldIdLst/>
        </p14:section>
        <p14:section name="Раздел без заголовка" id="{D5A7D0FD-57B3-45FB-B22C-265FFB871DC9}">
          <p14:sldIdLst/>
        </p14:section>
        <p14:section name="Раздел без заголовка" id="{1FBE6573-5FFD-4155-8380-CBE9316FA669}">
          <p14:sldIdLst/>
        </p14:section>
        <p14:section name="Раздел без заголовка" id="{3370BD24-A6B3-4A2B-A2A7-AF6A395F889C}">
          <p14:sldIdLst/>
        </p14:section>
      </p14:sectionLst>
    </p:ex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774E98"/>
    <a:srgbClr val="271A3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9" d="100"/>
          <a:sy n="69" d="100"/>
        </p:scale>
        <p:origin x="-744" y="-90"/>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8D69B17-44D3-49A7-88D0-1A025596F63A}" type="doc">
      <dgm:prSet loTypeId="urn:microsoft.com/office/officeart/2009/3/layout/DescendingProcess" loCatId="process" qsTypeId="urn:microsoft.com/office/officeart/2005/8/quickstyle/simple1" qsCatId="simple" csTypeId="urn:microsoft.com/office/officeart/2005/8/colors/accent1_2" csCatId="accent1" phldr="1"/>
      <dgm:spPr/>
      <dgm:t>
        <a:bodyPr/>
        <a:lstStyle/>
        <a:p>
          <a:endParaRPr lang="ru-RU"/>
        </a:p>
      </dgm:t>
    </dgm:pt>
    <dgm:pt modelId="{338794CB-94A6-437E-A2DD-3B0D233FF93A}">
      <dgm:prSet phldrT="[Текст]"/>
      <dgm:spPr/>
      <dgm:t>
        <a:bodyPr/>
        <a:lstStyle/>
        <a:p>
          <a:r>
            <a:rPr lang="x-none" dirty="0" smtClean="0"/>
            <a:t>URA-A-A !</a:t>
          </a:r>
          <a:endParaRPr lang="ru-RU" dirty="0"/>
        </a:p>
      </dgm:t>
    </dgm:pt>
    <dgm:pt modelId="{C602C920-F87D-4EEE-B967-7768328720EC}" type="sibTrans" cxnId="{3BB416DD-B01E-46AF-AC22-458A7D0070B1}">
      <dgm:prSet/>
      <dgm:spPr/>
      <dgm:t>
        <a:bodyPr/>
        <a:lstStyle/>
        <a:p>
          <a:endParaRPr lang="ru-RU"/>
        </a:p>
      </dgm:t>
    </dgm:pt>
    <dgm:pt modelId="{B1CF4D50-AE35-4293-8E98-5EDC02CE1F88}" type="parTrans" cxnId="{3BB416DD-B01E-46AF-AC22-458A7D0070B1}">
      <dgm:prSet/>
      <dgm:spPr/>
      <dgm:t>
        <a:bodyPr/>
        <a:lstStyle/>
        <a:p>
          <a:endParaRPr lang="ru-RU"/>
        </a:p>
      </dgm:t>
    </dgm:pt>
    <dgm:pt modelId="{06CAE3EB-3313-4CD3-9CCC-1345841EA084}" type="pres">
      <dgm:prSet presAssocID="{28D69B17-44D3-49A7-88D0-1A025596F63A}" presName="Name0" presStyleCnt="0">
        <dgm:presLayoutVars>
          <dgm:chMax val="7"/>
          <dgm:chPref val="5"/>
        </dgm:presLayoutVars>
      </dgm:prSet>
      <dgm:spPr/>
      <dgm:t>
        <a:bodyPr/>
        <a:lstStyle/>
        <a:p>
          <a:endParaRPr lang="ru-RU"/>
        </a:p>
      </dgm:t>
    </dgm:pt>
    <dgm:pt modelId="{0DDF797E-C0E9-4623-8D8E-47B5B65DA259}" type="pres">
      <dgm:prSet presAssocID="{28D69B17-44D3-49A7-88D0-1A025596F63A}" presName="arrowNode" presStyleLbl="node1" presStyleIdx="0" presStyleCnt="1"/>
      <dgm:spPr/>
    </dgm:pt>
    <dgm:pt modelId="{D2AE598E-1AD6-4244-93E5-4EDC4D439EDA}" type="pres">
      <dgm:prSet presAssocID="{338794CB-94A6-437E-A2DD-3B0D233FF93A}" presName="txNode1" presStyleLbl="revTx" presStyleIdx="0" presStyleCnt="1" custAng="21175908" custScaleX="139169" custLinFactNeighborX="13149" custLinFactNeighborY="86719">
        <dgm:presLayoutVars>
          <dgm:bulletEnabled val="1"/>
        </dgm:presLayoutVars>
      </dgm:prSet>
      <dgm:spPr/>
      <dgm:t>
        <a:bodyPr/>
        <a:lstStyle/>
        <a:p>
          <a:endParaRPr lang="ru-RU"/>
        </a:p>
      </dgm:t>
    </dgm:pt>
  </dgm:ptLst>
  <dgm:cxnLst>
    <dgm:cxn modelId="{3BB416DD-B01E-46AF-AC22-458A7D0070B1}" srcId="{28D69B17-44D3-49A7-88D0-1A025596F63A}" destId="{338794CB-94A6-437E-A2DD-3B0D233FF93A}" srcOrd="0" destOrd="0" parTransId="{B1CF4D50-AE35-4293-8E98-5EDC02CE1F88}" sibTransId="{C602C920-F87D-4EEE-B967-7768328720EC}"/>
    <dgm:cxn modelId="{11B41FD8-89BA-4082-A4D8-216964DA0DDF}" type="presOf" srcId="{338794CB-94A6-437E-A2DD-3B0D233FF93A}" destId="{D2AE598E-1AD6-4244-93E5-4EDC4D439EDA}" srcOrd="0" destOrd="0" presId="urn:microsoft.com/office/officeart/2009/3/layout/DescendingProcess"/>
    <dgm:cxn modelId="{73C54016-367B-49CD-9E7B-52C392BEF311}" type="presOf" srcId="{28D69B17-44D3-49A7-88D0-1A025596F63A}" destId="{06CAE3EB-3313-4CD3-9CCC-1345841EA084}" srcOrd="0" destOrd="0" presId="urn:microsoft.com/office/officeart/2009/3/layout/DescendingProcess"/>
    <dgm:cxn modelId="{7523636E-4774-4896-91AD-074C391A1F35}" type="presParOf" srcId="{06CAE3EB-3313-4CD3-9CCC-1345841EA084}" destId="{0DDF797E-C0E9-4623-8D8E-47B5B65DA259}" srcOrd="0" destOrd="0" presId="urn:microsoft.com/office/officeart/2009/3/layout/DescendingProcess"/>
    <dgm:cxn modelId="{89EF546D-FF74-473D-B29C-B930D7339F33}" type="presParOf" srcId="{06CAE3EB-3313-4CD3-9CCC-1345841EA084}" destId="{D2AE598E-1AD6-4244-93E5-4EDC4D439EDA}" srcOrd="1" destOrd="0" presId="urn:microsoft.com/office/officeart/2009/3/layout/DescendingProcess"/>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DDF797E-C0E9-4623-8D8E-47B5B65DA259}">
      <dsp:nvSpPr>
        <dsp:cNvPr id="0" name=""/>
        <dsp:cNvSpPr/>
      </dsp:nvSpPr>
      <dsp:spPr>
        <a:xfrm rot="4396374">
          <a:off x="2149719" y="1078272"/>
          <a:ext cx="4677714" cy="3262122"/>
        </a:xfrm>
        <a:prstGeom prst="swooshArrow">
          <a:avLst>
            <a:gd name="adj1" fmla="val 16310"/>
            <a:gd name="adj2" fmla="val 31370"/>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2AE598E-1AD6-4244-93E5-4EDC4D439EDA}">
      <dsp:nvSpPr>
        <dsp:cNvPr id="0" name=""/>
        <dsp:cNvSpPr/>
      </dsp:nvSpPr>
      <dsp:spPr>
        <a:xfrm rot="21175908">
          <a:off x="1694210" y="751842"/>
          <a:ext cx="3069229" cy="86698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2230" tIns="62230" rIns="62230" bIns="62230" numCol="1" spcCol="1270" anchor="b" anchorCtr="0">
          <a:noAutofit/>
        </a:bodyPr>
        <a:lstStyle/>
        <a:p>
          <a:pPr lvl="0" algn="ctr" defTabSz="2178050">
            <a:lnSpc>
              <a:spcPct val="90000"/>
            </a:lnSpc>
            <a:spcBef>
              <a:spcPct val="0"/>
            </a:spcBef>
            <a:spcAft>
              <a:spcPct val="35000"/>
            </a:spcAft>
          </a:pPr>
          <a:r>
            <a:rPr lang="x-none" sz="4900" kern="1200" dirty="0" smtClean="0"/>
            <a:t>URA-A-A !</a:t>
          </a:r>
          <a:endParaRPr lang="ru-RU" sz="4900" kern="1200" dirty="0"/>
        </a:p>
      </dsp:txBody>
      <dsp:txXfrm>
        <a:off x="1694210" y="751842"/>
        <a:ext cx="3069229" cy="866986"/>
      </dsp:txXfrm>
    </dsp:sp>
  </dsp:spTree>
</dsp:drawing>
</file>

<file path=ppt/diagrams/layout1.xml><?xml version="1.0" encoding="utf-8"?>
<dgm:layoutDef xmlns:dgm="http://schemas.openxmlformats.org/drawingml/2006/diagram" xmlns:a="http://schemas.openxmlformats.org/drawingml/2006/main" uniqueId="urn:microsoft.com/office/officeart/2009/3/layout/DescendingProcess">
  <dgm:title val=""/>
  <dgm:desc val=""/>
  <dgm:catLst>
    <dgm:cat type="process" pri="235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clrData>
  <dgm:layoutNode name="Name0">
    <dgm:varLst>
      <dgm:chMax val="7"/>
      <dgm:chPref val="5"/>
    </dgm:varLst>
    <dgm:alg type="composite">
      <dgm:param type="ar" val="1.1"/>
    </dgm:alg>
    <dgm:shape xmlns:r="http://schemas.openxmlformats.org/officeDocument/2006/relationships" r:blip="">
      <dgm:adjLst/>
    </dgm:shape>
    <dgm:choose name="Name1">
      <dgm:if name="Name2" axis="ch" ptType="node" func="cnt" op="equ" val="1">
        <dgm:constrLst>
          <dgm:constr type="primFontSz" for="ch" ptType="node" op="equ" val="65"/>
          <dgm:constr type="w" for="ch" forName="arrowNode" refType="w" fact="0.75"/>
          <dgm:constr type="h" for="ch" forName="arrowNode" refType="h"/>
          <dgm:constr type="l" for="ch" forName="arrowNode" refType="w" fact="0.07"/>
          <dgm:constr type="t" for="ch" forName="arrowNode"/>
          <dgm:constr type="l" for="ch" forName="txNode1" refType="w" fact="0"/>
          <dgm:constr type="t" for="ch" forName="txNode1" refType="h" fact="0"/>
          <dgm:constr type="r" for="ch" forName="txNode1" refType="w" fact="0.37"/>
          <dgm:constr type="h" for="ch" forName="txNode1" refType="h" fact="0.16"/>
        </dgm:constrLst>
      </dgm:if>
      <dgm:if name="Name3" axis="ch" ptType="node" func="cnt" op="equ" val="2">
        <dgm:constrLst>
          <dgm:constr type="primFontSz" for="ch" ptType="node" op="equ" val="65"/>
          <dgm:constr type="w" for="ch" forName="arrowNode" refType="w" fact="0.75"/>
          <dgm:constr type="h" for="ch" forName="arrowNode" refType="h"/>
          <dgm:constr type="l" for="ch" forName="arrowNode" refType="w" fact="0.07"/>
          <dgm:constr type="t" for="ch" forName="arrowNode"/>
          <dgm:constr type="l" for="ch" forName="txNode1" refType="w" fact="0"/>
          <dgm:constr type="t" for="ch" forName="txNode1" refType="h" fact="0"/>
          <dgm:constr type="r" for="ch" forName="txNode1" refType="w" fact="0.37"/>
          <dgm:constr type="h" for="ch" forName="txNode1" refType="h" fact="0.16"/>
          <dgm:constr type="l" for="ch" forName="txNode2" refType="w" fact="0.5"/>
          <dgm:constr type="b" for="ch" forName="txNode2" refType="h"/>
          <dgm:constr type="r" for="ch" forName="txNode2" refType="w"/>
          <dgm:constr type="h" for="ch" forName="txNode2" refType="h" fact="0.16"/>
        </dgm:constrLst>
      </dgm:if>
      <dgm:if name="Name4" axis="ch" ptType="node" func="cnt" op="equ" val="3">
        <dgm:constrLst>
          <dgm:constr type="primFontSz" for="ch" ptType="node" op="equ" val="65"/>
          <dgm:constr type="w" for="ch" forName="arrowNode" refType="w" fact="0.75"/>
          <dgm:constr type="h" for="ch" forName="arrowNode" refType="h"/>
          <dgm:constr type="l" for="ch" forName="arrowNode" refType="w" fact="0.07"/>
          <dgm:constr type="t" for="ch" forName="arrowNode"/>
          <dgm:constr type="l" for="ch" forName="txNode1" refType="w" fact="0"/>
          <dgm:constr type="t" for="ch" forName="txNode1" refType="h" fact="0"/>
          <dgm:constr type="r" for="ch" forName="txNode1" refType="w" fact="0.37"/>
          <dgm:constr type="h" for="ch" forName="txNode1" refType="h" fact="0.16"/>
          <dgm:constr type="l" for="ch" forName="txNode2" refType="w" fact="0.56"/>
          <dgm:constr type="ctrY" for="ch" forName="txNode2" refType="h" fact="0.3992"/>
          <dgm:constr type="r" for="ch" forName="txNode2" refType="w"/>
          <dgm:constr type="h" for="ch" forName="txNode2" refType="h" fact="0.16"/>
          <dgm:constr type="l" for="ch" forName="txNode3" refType="w" fact="0.5"/>
          <dgm:constr type="b" for="ch" forName="txNode3" refType="h"/>
          <dgm:constr type="r" for="ch" forName="txNode3" refType="w"/>
          <dgm:constr type="h" for="ch" forName="txNode3" refType="h" fact="0.16"/>
          <dgm:constr type="ctrX" for="ch" forName="dotNode2" refType="w" fact="0.4782"/>
          <dgm:constr type="ctrY" for="ch" forName="dotNode2" refType="h" fact="0.3992"/>
          <dgm:constr type="h" for="ch" forName="dotNode2" refType="h" fact="0.0218"/>
          <dgm:constr type="w" for="ch" forName="dotNode2" refType="h" refFor="ch" refForName="dotNode2"/>
        </dgm:constrLst>
      </dgm:if>
      <dgm:if name="Name5" axis="ch" ptType="node" func="cnt" op="equ" val="4">
        <dgm:constrLst>
          <dgm:constr type="primFontSz" for="ch" ptType="node" op="equ" val="65"/>
          <dgm:constr type="w" for="ch" forName="arrowNode" refType="w" fact="0.75"/>
          <dgm:constr type="h" for="ch" forName="arrowNode" refType="h"/>
          <dgm:constr type="l" for="ch" forName="arrowNode" refType="w" fact="0.07"/>
          <dgm:constr type="t" for="ch" forName="arrowNode"/>
          <dgm:constr type="l" for="ch" forName="txNode1" refType="w" fact="0"/>
          <dgm:constr type="t" for="ch" forName="txNode1" refType="h" fact="0"/>
          <dgm:constr type="r" for="ch" forName="txNode1" refType="w" fact="0.37"/>
          <dgm:constr type="h" for="ch" forName="txNode1" refType="h" fact="0.16"/>
          <dgm:constr type="l" for="ch" forName="txNode2" refType="w" fact="0.49"/>
          <dgm:constr type="ctrY" for="ch" forName="txNode2" refType="h" fact="0.3153"/>
          <dgm:constr type="r" for="ch" forName="txNode2" refType="w"/>
          <dgm:constr type="h" for="ch" forName="txNode2" refType="h" fact="0.16"/>
          <dgm:constr type="l" for="ch" forName="txNode3" refType="w" fact="0"/>
          <dgm:constr type="ctrY" for="ch" forName="txNode3" refType="h" fact="0.5004"/>
          <dgm:constr type="r" for="ch" forName="txNode3" refType="w" fact="0.5"/>
          <dgm:constr type="h" for="ch" forName="txNode3" refType="h" fact="0.16"/>
          <dgm:constr type="l" for="ch" forName="txNode4" refType="w" fact="0.5"/>
          <dgm:constr type="b" for="ch" forName="txNode4" refType="h"/>
          <dgm:constr type="r" for="ch" forName="txNode4" refType="w"/>
          <dgm:constr type="h" for="ch" forName="txNode4" refType="h" fact="0.16"/>
          <dgm:constr type="ctrX" for="ch" forName="dotNode2" refType="w" fact="0.39"/>
          <dgm:constr type="ctrY" for="ch" forName="dotNode2" refType="h" fact="0.3153"/>
          <dgm:constr type="h" for="ch" forName="dotNode2" refType="h" fact="0.0218"/>
          <dgm:constr type="w" for="ch" forName="dotNode2" refType="h" refFor="ch" refForName="dotNode2"/>
          <dgm:constr type="ctrX" for="ch" forName="dotNode3" refType="w" fact="0.5626"/>
          <dgm:constr type="ctrY" for="ch" forName="dotNode3" refType="h" fact="0.5004"/>
          <dgm:constr type="h" for="ch" forName="dotNode3" refType="h" fact="0.0218"/>
          <dgm:constr type="w" for="ch" forName="dotNode3" refType="h" refFor="ch" refForName="dotNode3"/>
        </dgm:constrLst>
      </dgm:if>
      <dgm:if name="Name6" axis="ch" ptType="node" func="cnt" op="equ" val="5">
        <dgm:constrLst>
          <dgm:constr type="primFontSz" for="ch" ptType="node" op="equ" val="65"/>
          <dgm:constr type="w" for="ch" forName="arrowNode" refType="w" fact="0.75"/>
          <dgm:constr type="h" for="ch" forName="arrowNode" refType="h"/>
          <dgm:constr type="l" for="ch" forName="arrowNode" refType="w" fact="0.07"/>
          <dgm:constr type="t" for="ch" forName="arrowNode"/>
          <dgm:constr type="l" for="ch" forName="txNode1" refType="w" fact="0"/>
          <dgm:constr type="t" for="ch" forName="txNode1" refType="h" fact="0"/>
          <dgm:constr type="r" for="ch" forName="txNode1" refType="w" fact="0.37"/>
          <dgm:constr type="h" for="ch" forName="txNode1" refType="h" fact="0.16"/>
          <dgm:constr type="l" for="ch" forName="txNode2" refType="w" fact="0.46"/>
          <dgm:constr type="ctrY" for="ch" forName="txNode2" refType="h" fact="0.2885"/>
          <dgm:constr type="r" for="ch" forName="txNode2" refType="w"/>
          <dgm:constr type="h" for="ch" forName="txNode2" refType="h" fact="0.16"/>
          <dgm:constr type="l" for="ch" forName="txNode3" refType="w" fact="0"/>
          <dgm:constr type="ctrY" for="ch" forName="txNode3" refType="h" fact="0.4089"/>
          <dgm:constr type="r" for="ch" forName="txNode3" refType="w" fact="0.43"/>
          <dgm:constr type="h" for="ch" forName="txNode3" refType="h" fact="0.16"/>
          <dgm:constr type="l" for="ch" forName="txNode4" refType="w" fact="0.67"/>
          <dgm:constr type="ctrY" for="ch" forName="txNode4" refType="h" fact="0.5497"/>
          <dgm:constr type="r" for="ch" forName="txNode4" refType="w"/>
          <dgm:constr type="h" for="ch" forName="txNode4" refType="h" fact="0.16"/>
          <dgm:constr type="l" for="ch" forName="txNode5" refType="w" fact="0.5"/>
          <dgm:constr type="b" for="ch" forName="txNode5" refType="h"/>
          <dgm:constr type="r" for="ch" forName="txNode5" refType="w"/>
          <dgm:constr type="h" for="ch" forName="txNode5" refType="h" fact="0.16"/>
          <dgm:constr type="ctrX" for="ch" forName="dotNode2" refType="w" fact="0.3565"/>
          <dgm:constr type="ctrY" for="ch" forName="dotNode2" refType="h" fact="0.2885"/>
          <dgm:constr type="h" for="ch" forName="dotNode2" refType="h" fact="0.0218"/>
          <dgm:constr type="w" for="ch" forName="dotNode2" refType="h" refFor="ch" refForName="dotNode2"/>
          <dgm:constr type="ctrX" for="ch" forName="dotNode3" refType="w" fact="0.4922"/>
          <dgm:constr type="ctrY" for="ch" forName="dotNode3" refType="h" fact="0.4089"/>
          <dgm:constr type="h" for="ch" forName="dotNode3" refType="h" fact="0.0218"/>
          <dgm:constr type="w" for="ch" forName="dotNode3" refType="h" refFor="ch" refForName="dotNode3"/>
          <dgm:constr type="ctrX" for="ch" forName="dotNode4" refType="w" fact="0.5939"/>
          <dgm:constr type="ctrY" for="ch" forName="dotNode4" refType="h" fact="0.5497"/>
          <dgm:constr type="h" for="ch" forName="dotNode4" refType="h" fact="0.0218"/>
          <dgm:constr type="w" for="ch" forName="dotNode4" refType="h" refFor="ch" refForName="dotNode4"/>
        </dgm:constrLst>
      </dgm:if>
      <dgm:if name="Name7" axis="ch" ptType="node" func="cnt" op="equ" val="6">
        <dgm:constrLst>
          <dgm:constr type="primFontSz" for="ch" ptType="node" op="equ" val="65"/>
          <dgm:constr type="w" for="ch" forName="arrowNode" refType="w" fact="0.75"/>
          <dgm:constr type="h" for="ch" forName="arrowNode" refType="h"/>
          <dgm:constr type="l" for="ch" forName="arrowNode" refType="w" fact="0.07"/>
          <dgm:constr type="t" for="ch" forName="arrowNode"/>
          <dgm:constr type="l" for="ch" forName="txNode1" refType="w" fact="0"/>
          <dgm:constr type="t" for="ch" forName="txNode1" refType="h" fact="0"/>
          <dgm:constr type="r" for="ch" forName="txNode1" refType="w" fact="0.37"/>
          <dgm:constr type="h" for="ch" forName="txNode1" refType="h" fact="0.16"/>
          <dgm:constr type="l" for="ch" forName="txNode2" refType="w" fact="0.45"/>
          <dgm:constr type="ctrY" for="ch" forName="txNode2" refType="h" fact="0.2693"/>
          <dgm:constr type="r" for="ch" forName="txNode2" refType="w"/>
          <dgm:constr type="h" for="ch" forName="txNode2" refType="h" fact="0.16"/>
          <dgm:constr type="l" for="ch" forName="txNode3" refType="w" fact="0"/>
          <dgm:constr type="ctrY" for="ch" forName="txNode3" refType="h" fact="0.3638"/>
          <dgm:constr type="r" for="ch" forName="txNode3" refType="w" fact="0.37"/>
          <dgm:constr type="h" for="ch" forName="txNode3" refType="h" fact="0.16"/>
          <dgm:constr type="l" for="ch" forName="txNode4" refType="w" fact="0.63"/>
          <dgm:constr type="ctrY" for="ch" forName="txNode4" refType="h" fact="0.4744"/>
          <dgm:constr type="r" for="ch" forName="txNode4" refType="w"/>
          <dgm:constr type="h" for="ch" forName="txNode4" refType="h" fact="0.16"/>
          <dgm:constr type="l" for="ch" forName="txNode5" refType="w" fact="0"/>
          <dgm:constr type="ctrY" for="ch" forName="txNode5" refType="h" fact="0.5961"/>
          <dgm:constr type="r" for="ch" forName="txNode5" refType="w" fact="0.55"/>
          <dgm:constr type="h" for="ch" forName="txNode5" refType="h" fact="0.16"/>
          <dgm:constr type="l" for="ch" forName="txNode6" refType="w" fact="0.5"/>
          <dgm:constr type="b" for="ch" forName="txNode6" refType="h"/>
          <dgm:constr type="r" for="ch" forName="txNode6" refType="w"/>
          <dgm:constr type="h" for="ch" forName="txNode6" refType="h" fact="0.16"/>
          <dgm:constr type="ctrX" for="ch" forName="dotNode2" refType="w" fact="0.33"/>
          <dgm:constr type="ctrY" for="ch" forName="dotNode2" refType="h" fact="0.2693"/>
          <dgm:constr type="h" for="ch" forName="dotNode2" refType="h" fact="0.0218"/>
          <dgm:constr type="w" for="ch" forName="dotNode2" refType="h" refFor="ch" refForName="dotNode2"/>
          <dgm:constr type="ctrX" for="ch" forName="dotNode3" refType="w" fact="0.4419"/>
          <dgm:constr type="ctrY" for="ch" forName="dotNode3" refType="h" fact="0.3638"/>
          <dgm:constr type="h" for="ch" forName="dotNode3" refType="h" fact="0.0218"/>
          <dgm:constr type="w" for="ch" forName="dotNode3" refType="h" refFor="ch" refForName="dotNode3"/>
          <dgm:constr type="ctrX" for="ch" forName="dotNode4" refType="w" fact="0.5425"/>
          <dgm:constr type="ctrY" for="ch" forName="dotNode4" refType="h" fact="0.4744"/>
          <dgm:constr type="h" for="ch" forName="dotNode4" refType="h" fact="0.0218"/>
          <dgm:constr type="w" for="ch" forName="dotNode4" refType="h" refFor="ch" refForName="dotNode4"/>
          <dgm:constr type="ctrX" for="ch" forName="dotNode5" refType="w" fact="0.6153"/>
          <dgm:constr type="ctrY" for="ch" forName="dotNode5" refType="h" fact="0.5961"/>
          <dgm:constr type="h" for="ch" forName="dotNode5" refType="h" fact="0.0218"/>
          <dgm:constr type="w" for="ch" forName="dotNode5" refType="h" refFor="ch" refForName="dotNode5"/>
        </dgm:constrLst>
      </dgm:if>
      <dgm:else name="Name8">
        <dgm:constrLst>
          <dgm:constr type="primFontSz" for="ch" ptType="node" op="equ" val="65"/>
          <dgm:constr type="w" for="ch" forName="arrowNode" refType="w" fact="0.75"/>
          <dgm:constr type="h" for="ch" forName="arrowNode" refType="h"/>
          <dgm:constr type="l" for="ch" forName="arrowNode" refType="w" fact="0.07"/>
          <dgm:constr type="t" for="ch" forName="arrowNode"/>
          <dgm:constr type="l" for="ch" forName="txNode1" refType="w" fact="0"/>
          <dgm:constr type="t" for="ch" forName="txNode1" refType="h" fact="0"/>
          <dgm:constr type="r" for="ch" forName="txNode1" refType="w" fact="0.37"/>
          <dgm:constr type="h" for="ch" forName="txNode1" refType="h" fact="0.16"/>
          <dgm:constr type="l" for="ch" forName="txNode2" refType="w" fact="0.44"/>
          <dgm:constr type="ctrY" for="ch" forName="txNode2" refType="h" fact="0.2693"/>
          <dgm:constr type="r" for="ch" forName="txNode2" refType="w"/>
          <dgm:constr type="h" for="ch" forName="txNode2" refType="h" fact="0.16"/>
          <dgm:constr type="l" for="ch" forName="txNode3" refType="w" fact="0"/>
          <dgm:constr type="ctrY" for="ch" forName="txNode3" refType="h" fact="0.3424"/>
          <dgm:constr type="r" for="ch" forName="txNode3" refType="w" fact="0.33"/>
          <dgm:constr type="h" for="ch" forName="txNode3" refType="h" fact="0.16"/>
          <dgm:constr type="l" for="ch" forName="txNode4" refType="w" fact="0.61"/>
          <dgm:constr type="ctrY" for="ch" forName="txNode4" refType="h" fact="0.4276"/>
          <dgm:constr type="r" for="ch" forName="txNode4" refType="w"/>
          <dgm:constr type="h" for="ch" forName="txNode4" refType="h" fact="0.16"/>
          <dgm:constr type="l" for="ch" forName="txNode5" refType="w" fact="0"/>
          <dgm:constr type="ctrY" for="ch" forName="txNode5" refType="h" fact="0.5218"/>
          <dgm:constr type="r" for="ch" forName="txNode5" refType="w" fact="0.5"/>
          <dgm:constr type="h" for="ch" forName="txNode5" refType="h" fact="0.16"/>
          <dgm:constr type="l" for="ch" forName="txNode6" refType="w" fact="0.71"/>
          <dgm:constr type="ctrY" for="ch" forName="txNode6" refType="h" fact="0.6179"/>
          <dgm:constr type="r" for="ch" forName="txNode6" refType="w"/>
          <dgm:constr type="h" for="ch" forName="txNode6" refType="h" fact="0.16"/>
          <dgm:constr type="l" for="ch" forName="txNode7" refType="w" fact="0.5"/>
          <dgm:constr type="b" for="ch" forName="txNode7" refType="h"/>
          <dgm:constr type="r" for="ch" forName="txNode7" refType="w"/>
          <dgm:constr type="h" for="ch" forName="txNode7" refType="h" fact="0.16"/>
          <dgm:constr type="ctrX" for="ch" forName="dotNode2" refType="w" fact="0.33"/>
          <dgm:constr type="ctrY" for="ch" forName="dotNode2" refType="h" fact="0.2693"/>
          <dgm:constr type="h" for="ch" forName="dotNode2" refType="h" fact="0.0218"/>
          <dgm:constr type="w" for="ch" forName="dotNode2" refType="h" refFor="ch" refForName="dotNode2"/>
          <dgm:constr type="ctrX" for="ch" forName="dotNode3" refType="w" fact="0.425"/>
          <dgm:constr type="ctrY" for="ch" forName="dotNode3" refType="h" fact="0.3424"/>
          <dgm:constr type="h" for="ch" forName="dotNode3" refType="h" fact="0.0218"/>
          <dgm:constr type="w" for="ch" forName="dotNode3" refType="h" refFor="ch" refForName="dotNode3"/>
          <dgm:constr type="ctrX" for="ch" forName="dotNode4" refType="w" fact="0.505"/>
          <dgm:constr type="ctrY" for="ch" forName="dotNode4" refType="h" fact="0.4276"/>
          <dgm:constr type="h" for="ch" forName="dotNode4" refType="h" fact="0.0218"/>
          <dgm:constr type="w" for="ch" forName="dotNode4" refType="h" refFor="ch" refForName="dotNode4"/>
          <dgm:constr type="ctrX" for="ch" forName="dotNode5" refType="w" fact="0.5742"/>
          <dgm:constr type="ctrY" for="ch" forName="dotNode5" refType="h" fact="0.5218"/>
          <dgm:constr type="h" for="ch" forName="dotNode5" refType="h" fact="0.0218"/>
          <dgm:constr type="w" for="ch" forName="dotNode5" refType="h" refFor="ch" refForName="dotNode5"/>
          <dgm:constr type="ctrX" for="ch" forName="dotNode6" refType="w" fact="0.63"/>
          <dgm:constr type="ctrY" for="ch" forName="dotNode6" refType="h" fact="0.6179"/>
          <dgm:constr type="h" for="ch" forName="dotNode6" refType="h" fact="0.0218"/>
          <dgm:constr type="w" for="ch" forName="dotNode6" refType="h" refFor="ch" refForName="dotNode6"/>
        </dgm:constrLst>
      </dgm:else>
    </dgm:choose>
    <dgm:forEach name="Name9" axis="self" ptType="parTrans">
      <dgm:forEach name="Name10" axis="self" ptType="sibTrans" st="2">
        <dgm:forEach name="dotRepeat" axis="self">
          <dgm:layoutNode name="dotRepeatNode" styleLbl="fgShp">
            <dgm:alg type="sp"/>
            <dgm:shape xmlns:r="http://schemas.openxmlformats.org/officeDocument/2006/relationships" type="ellipse" r:blip="">
              <dgm:adjLst/>
            </dgm:shape>
            <dgm:presOf axis="self"/>
          </dgm:layoutNode>
        </dgm:forEach>
      </dgm:forEach>
    </dgm:forEach>
    <dgm:choose name="Name11">
      <dgm:if name="Name12" axis="ch" ptType="node" func="cnt" op="gte" val="1">
        <dgm:layoutNode name="arrowNode" styleLbl="node1">
          <dgm:alg type="sp"/>
          <dgm:shape xmlns:r="http://schemas.openxmlformats.org/officeDocument/2006/relationships" rot="73.2729" type="swooshArrow" r:blip="">
            <dgm:adjLst>
              <dgm:adj idx="1" val="0.1631"/>
              <dgm:adj idx="2" val="0.3137"/>
            </dgm:adjLst>
          </dgm:shape>
          <dgm:presOf/>
        </dgm:layoutNode>
      </dgm:if>
      <dgm:else name="Name13"/>
    </dgm:choose>
    <dgm:forEach name="Name14" axis="ch" ptType="node" cnt="1">
      <dgm:layoutNode name="txNode1" styleLbl="revTx">
        <dgm:varLst>
          <dgm:bulletEnabled val="1"/>
        </dgm:varLst>
        <dgm:alg type="tx">
          <dgm:param type="txAnchorVert" val="b"/>
        </dgm:alg>
        <dgm:shape xmlns:r="http://schemas.openxmlformats.org/officeDocument/2006/relationships" type="rect" r:blip="" zOrderOff="10">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15" axis="ch" ptType="node" st="2" cnt="1">
      <dgm:layoutNode name="txNode2" styleLbl="revTx">
        <dgm:varLst>
          <dgm:bulletEnabled val="1"/>
        </dgm:varLst>
        <dgm:choose name="Name16">
          <dgm:if name="Name17" axis="self" ptType="node" func="revPos" op="equ" val="1">
            <dgm:alg type="tx">
              <dgm:param type="txAnchorVert" val="t"/>
            </dgm:alg>
          </dgm:if>
          <dgm:if name="Name18" axis="self" ptType="node" func="posOdd" op="equ" val="1">
            <dgm:alg type="tx">
              <dgm:param type="parTxLTRAlign" val="r"/>
              <dgm:param type="parTxRTLAlign" val="r"/>
            </dgm:alg>
          </dgm:if>
          <dgm:else name="Name19">
            <dgm:alg type="tx">
              <dgm:param type="parTxLTRAlign" val="l"/>
              <dgm:param type="parTxRTLAlign" val="l"/>
            </dgm:alg>
          </dgm:else>
        </dgm:choose>
        <dgm:shape xmlns:r="http://schemas.openxmlformats.org/officeDocument/2006/relationships" type="rect" r:blip="" zOrderOff="10">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20">
        <dgm:if name="Name21" axis="par ch" ptType="all node" func="cnt" op="neq" val="2">
          <dgm:forEach name="Name22" axis="follow" ptType="sibTrans" cnt="1">
            <dgm:layoutNode name="dotNode2">
              <dgm:alg type="sp"/>
              <dgm:shape xmlns:r="http://schemas.openxmlformats.org/officeDocument/2006/relationships" r:blip="">
                <dgm:adjLst/>
              </dgm:shape>
              <dgm:presOf/>
              <dgm:forEach name="Name23" ref="dotRepeat"/>
            </dgm:layoutNode>
          </dgm:forEach>
        </dgm:if>
        <dgm:else name="Name24"/>
      </dgm:choose>
    </dgm:forEach>
    <dgm:forEach name="Name25" axis="ch" ptType="node" st="3" cnt="1">
      <dgm:layoutNode name="txNode3" styleLbl="revTx">
        <dgm:varLst>
          <dgm:bulletEnabled val="1"/>
        </dgm:varLst>
        <dgm:choose name="Name26">
          <dgm:if name="Name27" axis="self" ptType="node" func="revPos" op="equ" val="1">
            <dgm:alg type="tx">
              <dgm:param type="txAnchorVert" val="t"/>
            </dgm:alg>
          </dgm:if>
          <dgm:if name="Name28" axis="self" ptType="node" func="posOdd" op="equ" val="1">
            <dgm:alg type="tx">
              <dgm:param type="parTxLTRAlign" val="r"/>
              <dgm:param type="parTxRTLAlign" val="r"/>
            </dgm:alg>
          </dgm:if>
          <dgm:else name="Name29">
            <dgm:alg type="tx">
              <dgm:param type="parTxLTRAlign" val="l"/>
              <dgm:param type="parTxRTLAlign" val="l"/>
            </dgm:alg>
          </dgm:else>
        </dgm:choose>
        <dgm:shape xmlns:r="http://schemas.openxmlformats.org/officeDocument/2006/relationships" type="rect" r:blip="" zOrderOff="10">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30">
        <dgm:if name="Name31" axis="par ch" ptType="all node" func="cnt" op="neq" val="3">
          <dgm:forEach name="Name32" axis="follow" ptType="sibTrans" cnt="1">
            <dgm:layoutNode name="dotNode3">
              <dgm:alg type="sp"/>
              <dgm:shape xmlns:r="http://schemas.openxmlformats.org/officeDocument/2006/relationships" r:blip="">
                <dgm:adjLst/>
              </dgm:shape>
              <dgm:presOf/>
              <dgm:forEach name="Name33" ref="dotRepeat"/>
            </dgm:layoutNode>
          </dgm:forEach>
        </dgm:if>
        <dgm:else name="Name34"/>
      </dgm:choose>
    </dgm:forEach>
    <dgm:forEach name="Name35" axis="ch" ptType="node" st="4" cnt="1">
      <dgm:layoutNode name="txNode4" styleLbl="revTx">
        <dgm:varLst>
          <dgm:bulletEnabled val="1"/>
        </dgm:varLst>
        <dgm:choose name="Name36">
          <dgm:if name="Name37" axis="self" ptType="node" func="revPos" op="equ" val="1">
            <dgm:alg type="tx">
              <dgm:param type="txAnchorVert" val="t"/>
            </dgm:alg>
          </dgm:if>
          <dgm:if name="Name38" axis="self" ptType="node" func="posOdd" op="equ" val="1">
            <dgm:alg type="tx">
              <dgm:param type="parTxLTRAlign" val="r"/>
              <dgm:param type="parTxRTLAlign" val="r"/>
            </dgm:alg>
          </dgm:if>
          <dgm:else name="Name39">
            <dgm:alg type="tx">
              <dgm:param type="parTxLTRAlign" val="l"/>
              <dgm:param type="parTxRTLAlign" val="l"/>
            </dgm:alg>
          </dgm:else>
        </dgm:choose>
        <dgm:shape xmlns:r="http://schemas.openxmlformats.org/officeDocument/2006/relationships" type="rect" r:blip="" zOrderOff="10">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40">
        <dgm:if name="Name41" axis="par ch" ptType="all node" func="cnt" op="neq" val="4">
          <dgm:forEach name="Name42" axis="follow" ptType="sibTrans" cnt="1">
            <dgm:layoutNode name="dotNode4">
              <dgm:alg type="sp"/>
              <dgm:shape xmlns:r="http://schemas.openxmlformats.org/officeDocument/2006/relationships" r:blip="">
                <dgm:adjLst/>
              </dgm:shape>
              <dgm:presOf/>
              <dgm:forEach name="Name43" ref="dotRepeat"/>
            </dgm:layoutNode>
          </dgm:forEach>
        </dgm:if>
        <dgm:else name="Name44"/>
      </dgm:choose>
    </dgm:forEach>
    <dgm:forEach name="Name45" axis="ch" ptType="node" st="5" cnt="1">
      <dgm:layoutNode name="txNode5" styleLbl="revTx">
        <dgm:varLst>
          <dgm:bulletEnabled val="1"/>
        </dgm:varLst>
        <dgm:choose name="Name46">
          <dgm:if name="Name47" axis="self" ptType="node" func="revPos" op="equ" val="1">
            <dgm:alg type="tx">
              <dgm:param type="txAnchorVert" val="t"/>
            </dgm:alg>
          </dgm:if>
          <dgm:if name="Name48" axis="self" ptType="node" func="posOdd" op="equ" val="1">
            <dgm:alg type="tx">
              <dgm:param type="parTxLTRAlign" val="r"/>
              <dgm:param type="parTxRTLAlign" val="r"/>
            </dgm:alg>
          </dgm:if>
          <dgm:else name="Name49">
            <dgm:alg type="tx">
              <dgm:param type="parTxLTRAlign" val="l"/>
              <dgm:param type="parTxRTLAlign" val="l"/>
            </dgm:alg>
          </dgm:else>
        </dgm:choose>
        <dgm:shape xmlns:r="http://schemas.openxmlformats.org/officeDocument/2006/relationships" type="rect" r:blip="" zOrderOff="10">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50">
        <dgm:if name="Name51" axis="par ch" ptType="all node" func="cnt" op="neq" val="5">
          <dgm:forEach name="Name52" axis="follow" ptType="sibTrans" cnt="1">
            <dgm:layoutNode name="dotNode5">
              <dgm:alg type="sp"/>
              <dgm:shape xmlns:r="http://schemas.openxmlformats.org/officeDocument/2006/relationships" r:blip="">
                <dgm:adjLst/>
              </dgm:shape>
              <dgm:presOf/>
              <dgm:forEach name="Name53" ref="dotRepeat"/>
            </dgm:layoutNode>
          </dgm:forEach>
        </dgm:if>
        <dgm:else name="Name54"/>
      </dgm:choose>
    </dgm:forEach>
    <dgm:forEach name="Name55" axis="ch" ptType="node" st="6" cnt="1">
      <dgm:layoutNode name="txNode6" styleLbl="revTx">
        <dgm:varLst>
          <dgm:bulletEnabled val="1"/>
        </dgm:varLst>
        <dgm:choose name="Name56">
          <dgm:if name="Name57" axis="self" ptType="node" func="revPos" op="equ" val="1">
            <dgm:alg type="tx">
              <dgm:param type="txAnchorVert" val="t"/>
            </dgm:alg>
          </dgm:if>
          <dgm:if name="Name58" axis="self" ptType="node" func="posOdd" op="equ" val="1">
            <dgm:alg type="tx">
              <dgm:param type="parTxLTRAlign" val="r"/>
              <dgm:param type="parTxRTLAlign" val="r"/>
            </dgm:alg>
          </dgm:if>
          <dgm:else name="Name59">
            <dgm:alg type="tx">
              <dgm:param type="parTxLTRAlign" val="l"/>
              <dgm:param type="parTxRTLAlign" val="l"/>
            </dgm:alg>
          </dgm:else>
        </dgm:choose>
        <dgm:shape xmlns:r="http://schemas.openxmlformats.org/officeDocument/2006/relationships" type="rect" r:blip="" zOrderOff="10">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60">
        <dgm:if name="Name61" axis="par ch" ptType="all node" func="cnt" op="neq" val="6">
          <dgm:forEach name="Name62" axis="follow" ptType="sibTrans" cnt="1">
            <dgm:layoutNode name="dotNode6">
              <dgm:alg type="sp"/>
              <dgm:shape xmlns:r="http://schemas.openxmlformats.org/officeDocument/2006/relationships" r:blip="">
                <dgm:adjLst/>
              </dgm:shape>
              <dgm:presOf/>
              <dgm:forEach name="Name63" ref="dotRepeat"/>
            </dgm:layoutNode>
          </dgm:forEach>
        </dgm:if>
        <dgm:else name="Name64"/>
      </dgm:choose>
    </dgm:forEach>
    <dgm:forEach name="Name65" axis="ch" ptType="node" st="7" cnt="1">
      <dgm:layoutNode name="txNode7" styleLbl="revTx">
        <dgm:varLst>
          <dgm:bulletEnabled val="1"/>
        </dgm:varLst>
        <dgm:alg type="tx">
          <dgm:param type="txAnchorVert" val="t"/>
        </dgm:alg>
        <dgm:shape xmlns:r="http://schemas.openxmlformats.org/officeDocument/2006/relationships" type="rect" r:blip="" zOrderOff="10">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6D6A744-8975-4C2B-971E-AF0CB8F5CD58}" type="datetimeFigureOut">
              <a:rPr lang="ru-RU" smtClean="0"/>
              <a:t>08.06.2018</a:t>
            </a:fld>
            <a:endParaRPr lang="ru-RU"/>
          </a:p>
        </p:txBody>
      </p:sp>
      <p:sp>
        <p:nvSpPr>
          <p:cNvPr id="4" name="Образ слайда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5045D0A-6605-41AA-A053-8B372CEF0654}" type="slidenum">
              <a:rPr lang="ru-RU" smtClean="0"/>
              <a:t>‹#›</a:t>
            </a:fld>
            <a:endParaRPr lang="ru-RU"/>
          </a:p>
        </p:txBody>
      </p:sp>
    </p:spTree>
    <p:extLst>
      <p:ext uri="{BB962C8B-B14F-4D97-AF65-F5344CB8AC3E}">
        <p14:creationId xmlns:p14="http://schemas.microsoft.com/office/powerpoint/2010/main" val="400747419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D5045D0A-6605-41AA-A053-8B372CEF0654}" type="slidenum">
              <a:rPr lang="ru-RU" smtClean="0"/>
              <a:t>7</a:t>
            </a:fld>
            <a:endParaRPr lang="ru-RU"/>
          </a:p>
        </p:txBody>
      </p:sp>
    </p:spTree>
    <p:extLst>
      <p:ext uri="{BB962C8B-B14F-4D97-AF65-F5344CB8AC3E}">
        <p14:creationId xmlns:p14="http://schemas.microsoft.com/office/powerpoint/2010/main" val="384934217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Title 1"/>
          <p:cNvSpPr>
            <a:spLocks noGrp="1"/>
          </p:cNvSpPr>
          <p:nvPr>
            <p:ph type="ctrTitle"/>
          </p:nvPr>
        </p:nvSpPr>
        <p:spPr>
          <a:xfrm>
            <a:off x="2589213" y="2514600"/>
            <a:ext cx="8915399" cy="2262781"/>
          </a:xfrm>
        </p:spPr>
        <p:txBody>
          <a:bodyPr anchor="b">
            <a:normAutofit/>
          </a:bodyPr>
          <a:lstStyle>
            <a:lvl1pPr>
              <a:defRPr sz="5400"/>
            </a:lvl1pPr>
          </a:lstStyle>
          <a:p>
            <a:r>
              <a:rPr lang="ru-RU" smtClean="0"/>
              <a:t>Образец заголовка</a:t>
            </a:r>
            <a:endParaRPr lang="en-US" dirty="0"/>
          </a:p>
        </p:txBody>
      </p:sp>
      <p:sp>
        <p:nvSpPr>
          <p:cNvPr id="3" name="Subtitle 2"/>
          <p:cNvSpPr>
            <a:spLocks noGrp="1"/>
          </p:cNvSpPr>
          <p:nvPr>
            <p:ph type="subTitle" idx="1"/>
          </p:nvPr>
        </p:nvSpPr>
        <p:spPr>
          <a:xfrm>
            <a:off x="2589213" y="4777379"/>
            <a:ext cx="8915399"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en-US" dirty="0"/>
          </a:p>
        </p:txBody>
      </p:sp>
      <p:sp>
        <p:nvSpPr>
          <p:cNvPr id="4" name="Date Placeholder 3"/>
          <p:cNvSpPr>
            <a:spLocks noGrp="1"/>
          </p:cNvSpPr>
          <p:nvPr>
            <p:ph type="dt" sz="half" idx="10"/>
          </p:nvPr>
        </p:nvSpPr>
        <p:spPr/>
        <p:txBody>
          <a:bodyPr/>
          <a:lstStyle/>
          <a:p>
            <a:fld id="{CDA31B9C-BB9E-4ED0-934F-0389AE327A6B}" type="datetimeFigureOut">
              <a:rPr lang="ru-RU" smtClean="0"/>
              <a:t>08.06.2018</a:t>
            </a:fld>
            <a:endParaRPr lang="ru-RU"/>
          </a:p>
        </p:txBody>
      </p:sp>
      <p:sp>
        <p:nvSpPr>
          <p:cNvPr id="5" name="Footer Placeholder 4"/>
          <p:cNvSpPr>
            <a:spLocks noGrp="1"/>
          </p:cNvSpPr>
          <p:nvPr>
            <p:ph type="ftr" sz="quarter" idx="11"/>
          </p:nvPr>
        </p:nvSpPr>
        <p:spPr/>
        <p:txBody>
          <a:bodyPr/>
          <a:lstStyle/>
          <a:p>
            <a:endParaRPr lang="ru-RU"/>
          </a:p>
        </p:txBody>
      </p:sp>
      <p:sp>
        <p:nvSpPr>
          <p:cNvPr id="7" name="Freeform 6"/>
          <p:cNvSpPr/>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6" name="Slide Number Placeholder 5"/>
          <p:cNvSpPr>
            <a:spLocks noGrp="1"/>
          </p:cNvSpPr>
          <p:nvPr>
            <p:ph type="sldNum" sz="quarter" idx="12"/>
          </p:nvPr>
        </p:nvSpPr>
        <p:spPr>
          <a:xfrm>
            <a:off x="531812" y="4529540"/>
            <a:ext cx="779767" cy="365125"/>
          </a:xfrm>
        </p:spPr>
        <p:txBody>
          <a:bodyPr/>
          <a:lstStyle/>
          <a:p>
            <a:fld id="{4FAAE9C4-2E56-4F6D-901A-AD8FD9348AFE}" type="slidenum">
              <a:rPr lang="ru-RU" smtClean="0"/>
              <a:t>‹#›</a:t>
            </a:fld>
            <a:endParaRPr lang="ru-RU"/>
          </a:p>
        </p:txBody>
      </p:sp>
    </p:spTree>
    <p:extLst>
      <p:ext uri="{BB962C8B-B14F-4D97-AF65-F5344CB8AC3E}">
        <p14:creationId xmlns:p14="http://schemas.microsoft.com/office/powerpoint/2010/main" val="322457968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Заголовок и подпись">
    <p:spTree>
      <p:nvGrpSpPr>
        <p:cNvPr id="1" name=""/>
        <p:cNvGrpSpPr/>
        <p:nvPr/>
      </p:nvGrpSpPr>
      <p:grpSpPr>
        <a:xfrm>
          <a:off x="0" y="0"/>
          <a:ext cx="0" cy="0"/>
          <a:chOff x="0" y="0"/>
          <a:chExt cx="0" cy="0"/>
        </a:xfrm>
      </p:grpSpPr>
      <p:sp>
        <p:nvSpPr>
          <p:cNvPr id="2" name="Title 1"/>
          <p:cNvSpPr>
            <a:spLocks noGrp="1"/>
          </p:cNvSpPr>
          <p:nvPr>
            <p:ph type="title"/>
          </p:nvPr>
        </p:nvSpPr>
        <p:spPr>
          <a:xfrm>
            <a:off x="2589212" y="609600"/>
            <a:ext cx="8915399" cy="3117040"/>
          </a:xfrm>
        </p:spPr>
        <p:txBody>
          <a:bodyPr anchor="ctr">
            <a:normAutofit/>
          </a:bodyPr>
          <a:lstStyle>
            <a:lvl1pPr algn="l">
              <a:defRPr sz="4800" b="0" cap="none"/>
            </a:lvl1pPr>
          </a:lstStyle>
          <a:p>
            <a:r>
              <a:rPr lang="ru-RU" smtClean="0"/>
              <a:t>Образец заголовка</a:t>
            </a:r>
            <a:endParaRPr lang="en-US" dirty="0"/>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CDA31B9C-BB9E-4ED0-934F-0389AE327A6B}" type="datetimeFigureOut">
              <a:rPr lang="ru-RU" smtClean="0"/>
              <a:t>08.06.2018</a:t>
            </a:fld>
            <a:endParaRPr lang="ru-RU"/>
          </a:p>
        </p:txBody>
      </p:sp>
      <p:sp>
        <p:nvSpPr>
          <p:cNvPr id="5" name="Footer Placeholder 4"/>
          <p:cNvSpPr>
            <a:spLocks noGrp="1"/>
          </p:cNvSpPr>
          <p:nvPr>
            <p:ph type="ftr" sz="quarter" idx="11"/>
          </p:nvPr>
        </p:nvSpPr>
        <p:spPr/>
        <p:txBody>
          <a:bodyPr/>
          <a:lstStyle/>
          <a:p>
            <a:endParaRPr lang="ru-RU"/>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4FAAE9C4-2E56-4F6D-901A-AD8FD9348AFE}" type="slidenum">
              <a:rPr lang="ru-RU" smtClean="0"/>
              <a:t>‹#›</a:t>
            </a:fld>
            <a:endParaRPr lang="ru-RU"/>
          </a:p>
        </p:txBody>
      </p:sp>
    </p:spTree>
    <p:extLst>
      <p:ext uri="{BB962C8B-B14F-4D97-AF65-F5344CB8AC3E}">
        <p14:creationId xmlns:p14="http://schemas.microsoft.com/office/powerpoint/2010/main" val="27825332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Цитата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ru-RU" smtClean="0"/>
              <a:t>Образец заголовка</a:t>
            </a:r>
            <a:endParaRPr lang="en-US" dirty="0"/>
          </a:p>
        </p:txBody>
      </p:sp>
      <p:sp>
        <p:nvSpPr>
          <p:cNvPr id="13" name="Text Placeholder 9"/>
          <p:cNvSpPr>
            <a:spLocks noGrp="1"/>
          </p:cNvSpPr>
          <p:nvPr>
            <p:ph type="body" sz="quarter" idx="13"/>
          </p:nvPr>
        </p:nvSpPr>
        <p:spPr>
          <a:xfrm>
            <a:off x="3275012" y="3505200"/>
            <a:ext cx="753655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ru-RU" smtClean="0"/>
              <a:t>Образец текста</a:t>
            </a:r>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CDA31B9C-BB9E-4ED0-934F-0389AE327A6B}" type="datetimeFigureOut">
              <a:rPr lang="ru-RU" smtClean="0"/>
              <a:t>08.06.2018</a:t>
            </a:fld>
            <a:endParaRPr lang="ru-RU"/>
          </a:p>
        </p:txBody>
      </p:sp>
      <p:sp>
        <p:nvSpPr>
          <p:cNvPr id="5" name="Footer Placeholder 4"/>
          <p:cNvSpPr>
            <a:spLocks noGrp="1"/>
          </p:cNvSpPr>
          <p:nvPr>
            <p:ph type="ftr" sz="quarter" idx="11"/>
          </p:nvPr>
        </p:nvSpPr>
        <p:spPr/>
        <p:txBody>
          <a:bodyPr/>
          <a:lstStyle/>
          <a:p>
            <a:endParaRPr lang="ru-RU"/>
          </a:p>
        </p:txBody>
      </p:sp>
      <p:sp>
        <p:nvSpPr>
          <p:cNvPr id="11"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4FAAE9C4-2E56-4F6D-901A-AD8FD9348AFE}" type="slidenum">
              <a:rPr lang="ru-RU" smtClean="0"/>
              <a:t>‹#›</a:t>
            </a:fld>
            <a:endParaRPr lang="ru-RU"/>
          </a:p>
        </p:txBody>
      </p:sp>
      <p:sp>
        <p:nvSpPr>
          <p:cNvPr id="14" name="TextBox 13"/>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302182709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Карточка имени">
    <p:spTree>
      <p:nvGrpSpPr>
        <p:cNvPr id="1" name=""/>
        <p:cNvGrpSpPr/>
        <p:nvPr/>
      </p:nvGrpSpPr>
      <p:grpSpPr>
        <a:xfrm>
          <a:off x="0" y="0"/>
          <a:ext cx="0" cy="0"/>
          <a:chOff x="0" y="0"/>
          <a:chExt cx="0" cy="0"/>
        </a:xfrm>
      </p:grpSpPr>
      <p:sp>
        <p:nvSpPr>
          <p:cNvPr id="2" name="Title 1"/>
          <p:cNvSpPr>
            <a:spLocks noGrp="1"/>
          </p:cNvSpPr>
          <p:nvPr>
            <p:ph type="title"/>
          </p:nvPr>
        </p:nvSpPr>
        <p:spPr>
          <a:xfrm>
            <a:off x="2589213" y="2438400"/>
            <a:ext cx="8915400" cy="2724845"/>
          </a:xfrm>
        </p:spPr>
        <p:txBody>
          <a:bodyPr anchor="b">
            <a:normAutofit/>
          </a:bodyPr>
          <a:lstStyle>
            <a:lvl1pPr algn="l">
              <a:defRPr sz="4800" b="0"/>
            </a:lvl1pPr>
          </a:lstStyle>
          <a:p>
            <a:r>
              <a:rPr lang="ru-RU" smtClean="0"/>
              <a:t>Образец заголовка</a:t>
            </a:r>
            <a:endParaRPr lang="en-US" dirty="0"/>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ru-RU" smtClean="0"/>
              <a:t>Образец текста</a:t>
            </a:r>
          </a:p>
        </p:txBody>
      </p:sp>
      <p:sp>
        <p:nvSpPr>
          <p:cNvPr id="5" name="Date Placeholder 4"/>
          <p:cNvSpPr>
            <a:spLocks noGrp="1"/>
          </p:cNvSpPr>
          <p:nvPr>
            <p:ph type="dt" sz="half" idx="10"/>
          </p:nvPr>
        </p:nvSpPr>
        <p:spPr/>
        <p:txBody>
          <a:bodyPr/>
          <a:lstStyle/>
          <a:p>
            <a:fld id="{CDA31B9C-BB9E-4ED0-934F-0389AE327A6B}" type="datetimeFigureOut">
              <a:rPr lang="ru-RU" smtClean="0"/>
              <a:t>08.06.2018</a:t>
            </a:fld>
            <a:endParaRPr lang="ru-RU"/>
          </a:p>
        </p:txBody>
      </p:sp>
      <p:sp>
        <p:nvSpPr>
          <p:cNvPr id="6" name="Footer Placeholder 5"/>
          <p:cNvSpPr>
            <a:spLocks noGrp="1"/>
          </p:cNvSpPr>
          <p:nvPr>
            <p:ph type="ftr" sz="quarter" idx="11"/>
          </p:nvPr>
        </p:nvSpPr>
        <p:spPr/>
        <p:txBody>
          <a:bodyPr/>
          <a:lstStyle/>
          <a:p>
            <a:endParaRPr lang="ru-RU"/>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4FAAE9C4-2E56-4F6D-901A-AD8FD9348AFE}" type="slidenum">
              <a:rPr lang="ru-RU" smtClean="0"/>
              <a:t>‹#›</a:t>
            </a:fld>
            <a:endParaRPr lang="ru-RU"/>
          </a:p>
        </p:txBody>
      </p:sp>
    </p:spTree>
    <p:extLst>
      <p:ext uri="{BB962C8B-B14F-4D97-AF65-F5344CB8AC3E}">
        <p14:creationId xmlns:p14="http://schemas.microsoft.com/office/powerpoint/2010/main" val="351400822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Цитата карточки имени">
    <p:spTree>
      <p:nvGrpSpPr>
        <p:cNvPr id="1" name=""/>
        <p:cNvGrpSpPr/>
        <p:nvPr/>
      </p:nvGrpSpPr>
      <p:grpSpPr>
        <a:xfrm>
          <a:off x="0" y="0"/>
          <a:ext cx="0" cy="0"/>
          <a:chOff x="0" y="0"/>
          <a:chExt cx="0" cy="0"/>
        </a:xfrm>
      </p:grpSpPr>
      <p:sp>
        <p:nvSpPr>
          <p:cNvPr id="1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ru-RU" smtClean="0"/>
              <a:t>Образец заголовка</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ru-RU" smtClean="0"/>
              <a:t>Образец текста</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ru-RU" smtClean="0"/>
              <a:t>Образец текста</a:t>
            </a:r>
          </a:p>
        </p:txBody>
      </p:sp>
      <p:sp>
        <p:nvSpPr>
          <p:cNvPr id="5" name="Date Placeholder 4"/>
          <p:cNvSpPr>
            <a:spLocks noGrp="1"/>
          </p:cNvSpPr>
          <p:nvPr>
            <p:ph type="dt" sz="half" idx="10"/>
          </p:nvPr>
        </p:nvSpPr>
        <p:spPr/>
        <p:txBody>
          <a:bodyPr/>
          <a:lstStyle/>
          <a:p>
            <a:fld id="{CDA31B9C-BB9E-4ED0-934F-0389AE327A6B}" type="datetimeFigureOut">
              <a:rPr lang="ru-RU" smtClean="0"/>
              <a:t>08.06.2018</a:t>
            </a:fld>
            <a:endParaRPr lang="ru-RU"/>
          </a:p>
        </p:txBody>
      </p:sp>
      <p:sp>
        <p:nvSpPr>
          <p:cNvPr id="6" name="Footer Placeholder 5"/>
          <p:cNvSpPr>
            <a:spLocks noGrp="1"/>
          </p:cNvSpPr>
          <p:nvPr>
            <p:ph type="ftr" sz="quarter" idx="11"/>
          </p:nvPr>
        </p:nvSpPr>
        <p:spPr/>
        <p:txBody>
          <a:bodyPr/>
          <a:lstStyle/>
          <a:p>
            <a:endParaRPr lang="ru-RU"/>
          </a:p>
        </p:txBody>
      </p:sp>
      <p:sp>
        <p:nvSpPr>
          <p:cNvPr id="11"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4FAAE9C4-2E56-4F6D-901A-AD8FD9348AFE}" type="slidenum">
              <a:rPr lang="ru-RU" smtClean="0"/>
              <a:t>‹#›</a:t>
            </a:fld>
            <a:endParaRPr lang="ru-RU"/>
          </a:p>
        </p:txBody>
      </p:sp>
      <p:sp>
        <p:nvSpPr>
          <p:cNvPr id="17" name="TextBox 16"/>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8" name="TextBox 17"/>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248758356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Истина или ложь">
    <p:spTree>
      <p:nvGrpSpPr>
        <p:cNvPr id="1" name=""/>
        <p:cNvGrpSpPr/>
        <p:nvPr/>
      </p:nvGrpSpPr>
      <p:grpSpPr>
        <a:xfrm>
          <a:off x="0" y="0"/>
          <a:ext cx="0" cy="0"/>
          <a:chOff x="0" y="0"/>
          <a:chExt cx="0" cy="0"/>
        </a:xfrm>
      </p:grpSpPr>
      <p:sp>
        <p:nvSpPr>
          <p:cNvPr id="2" name="Title 1"/>
          <p:cNvSpPr>
            <a:spLocks noGrp="1"/>
          </p:cNvSpPr>
          <p:nvPr>
            <p:ph type="title"/>
          </p:nvPr>
        </p:nvSpPr>
        <p:spPr>
          <a:xfrm>
            <a:off x="2589212" y="627407"/>
            <a:ext cx="8915399" cy="2880020"/>
          </a:xfrm>
        </p:spPr>
        <p:txBody>
          <a:bodyPr anchor="ctr">
            <a:normAutofit/>
          </a:bodyPr>
          <a:lstStyle>
            <a:lvl1pPr algn="l">
              <a:defRPr sz="4800" b="0"/>
            </a:lvl1pPr>
          </a:lstStyle>
          <a:p>
            <a:r>
              <a:rPr lang="ru-RU" smtClean="0"/>
              <a:t>Образец заголовка</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ru-RU" smtClean="0"/>
              <a:t>Образец текста</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ru-RU" smtClean="0"/>
              <a:t>Образец текста</a:t>
            </a:r>
          </a:p>
        </p:txBody>
      </p:sp>
      <p:sp>
        <p:nvSpPr>
          <p:cNvPr id="5" name="Date Placeholder 4"/>
          <p:cNvSpPr>
            <a:spLocks noGrp="1"/>
          </p:cNvSpPr>
          <p:nvPr>
            <p:ph type="dt" sz="half" idx="10"/>
          </p:nvPr>
        </p:nvSpPr>
        <p:spPr/>
        <p:txBody>
          <a:bodyPr/>
          <a:lstStyle/>
          <a:p>
            <a:fld id="{CDA31B9C-BB9E-4ED0-934F-0389AE327A6B}" type="datetimeFigureOut">
              <a:rPr lang="ru-RU" smtClean="0"/>
              <a:t>08.06.2018</a:t>
            </a:fld>
            <a:endParaRPr lang="ru-RU"/>
          </a:p>
        </p:txBody>
      </p:sp>
      <p:sp>
        <p:nvSpPr>
          <p:cNvPr id="6" name="Footer Placeholder 5"/>
          <p:cNvSpPr>
            <a:spLocks noGrp="1"/>
          </p:cNvSpPr>
          <p:nvPr>
            <p:ph type="ftr" sz="quarter" idx="11"/>
          </p:nvPr>
        </p:nvSpPr>
        <p:spPr/>
        <p:txBody>
          <a:bodyPr/>
          <a:lstStyle/>
          <a:p>
            <a:endParaRPr lang="ru-RU"/>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4FAAE9C4-2E56-4F6D-901A-AD8FD9348AFE}" type="slidenum">
              <a:rPr lang="ru-RU" smtClean="0"/>
              <a:t>‹#›</a:t>
            </a:fld>
            <a:endParaRPr lang="ru-RU"/>
          </a:p>
        </p:txBody>
      </p:sp>
    </p:spTree>
    <p:extLst>
      <p:ext uri="{BB962C8B-B14F-4D97-AF65-F5344CB8AC3E}">
        <p14:creationId xmlns:p14="http://schemas.microsoft.com/office/powerpoint/2010/main" val="19189555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Vertical Text Placeholder 2"/>
          <p:cNvSpPr>
            <a:spLocks noGrp="1"/>
          </p:cNvSpPr>
          <p:nvPr>
            <p:ph type="body" orient="vert" idx="1"/>
          </p:nvPr>
        </p:nvSpPr>
        <p:spPr/>
        <p:txBody>
          <a:bodyPr vert="eaVert" ancho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CDA31B9C-BB9E-4ED0-934F-0389AE327A6B}" type="datetimeFigureOut">
              <a:rPr lang="ru-RU" smtClean="0"/>
              <a:t>08.06.2018</a:t>
            </a:fld>
            <a:endParaRPr lang="ru-RU"/>
          </a:p>
        </p:txBody>
      </p:sp>
      <p:sp>
        <p:nvSpPr>
          <p:cNvPr id="5" name="Footer Placeholder 4"/>
          <p:cNvSpPr>
            <a:spLocks noGrp="1"/>
          </p:cNvSpPr>
          <p:nvPr>
            <p:ph type="ftr" sz="quarter" idx="11"/>
          </p:nvPr>
        </p:nvSpPr>
        <p:spPr/>
        <p:txBody>
          <a:bodyPr/>
          <a:lstStyle/>
          <a:p>
            <a:endParaRPr lang="ru-RU"/>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4FAAE9C4-2E56-4F6D-901A-AD8FD9348AFE}" type="slidenum">
              <a:rPr lang="ru-RU" smtClean="0"/>
              <a:t>‹#›</a:t>
            </a:fld>
            <a:endParaRPr lang="ru-RU"/>
          </a:p>
        </p:txBody>
      </p:sp>
    </p:spTree>
    <p:extLst>
      <p:ext uri="{BB962C8B-B14F-4D97-AF65-F5344CB8AC3E}">
        <p14:creationId xmlns:p14="http://schemas.microsoft.com/office/powerpoint/2010/main" val="276064708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94812" y="627405"/>
            <a:ext cx="2207601" cy="5283817"/>
          </a:xfrm>
        </p:spPr>
        <p:txBody>
          <a:bodyPr vert="eaVert" anchor="ctr"/>
          <a:lstStyle/>
          <a:p>
            <a:r>
              <a:rPr lang="ru-RU" smtClean="0"/>
              <a:t>Образец заголовка</a:t>
            </a:r>
            <a:endParaRPr lang="en-US" dirty="0"/>
          </a:p>
        </p:txBody>
      </p:sp>
      <p:sp>
        <p:nvSpPr>
          <p:cNvPr id="3" name="Vertical Text Placeholder 2"/>
          <p:cNvSpPr>
            <a:spLocks noGrp="1"/>
          </p:cNvSpPr>
          <p:nvPr>
            <p:ph type="body" orient="vert" idx="1"/>
          </p:nvPr>
        </p:nvSpPr>
        <p:spPr>
          <a:xfrm>
            <a:off x="2589212" y="627405"/>
            <a:ext cx="6477000" cy="5283817"/>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CDA31B9C-BB9E-4ED0-934F-0389AE327A6B}" type="datetimeFigureOut">
              <a:rPr lang="ru-RU" smtClean="0"/>
              <a:t>08.06.2018</a:t>
            </a:fld>
            <a:endParaRPr lang="ru-RU"/>
          </a:p>
        </p:txBody>
      </p:sp>
      <p:sp>
        <p:nvSpPr>
          <p:cNvPr id="5" name="Footer Placeholder 4"/>
          <p:cNvSpPr>
            <a:spLocks noGrp="1"/>
          </p:cNvSpPr>
          <p:nvPr>
            <p:ph type="ftr" sz="quarter" idx="11"/>
          </p:nvPr>
        </p:nvSpPr>
        <p:spPr/>
        <p:txBody>
          <a:bodyPr/>
          <a:lstStyle/>
          <a:p>
            <a:endParaRPr lang="ru-RU"/>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4FAAE9C4-2E56-4F6D-901A-AD8FD9348AFE}" type="slidenum">
              <a:rPr lang="ru-RU" smtClean="0"/>
              <a:t>‹#›</a:t>
            </a:fld>
            <a:endParaRPr lang="ru-RU"/>
          </a:p>
        </p:txBody>
      </p:sp>
    </p:spTree>
    <p:extLst>
      <p:ext uri="{BB962C8B-B14F-4D97-AF65-F5344CB8AC3E}">
        <p14:creationId xmlns:p14="http://schemas.microsoft.com/office/powerpoint/2010/main" val="292836237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1280890"/>
          </a:xfrm>
        </p:spPr>
        <p:txBody>
          <a:bodyPr/>
          <a:lstStyle/>
          <a:p>
            <a:r>
              <a:rPr lang="ru-RU" smtClean="0"/>
              <a:t>Образец заголовка</a:t>
            </a:r>
            <a:endParaRPr lang="en-US" dirty="0"/>
          </a:p>
        </p:txBody>
      </p:sp>
      <p:sp>
        <p:nvSpPr>
          <p:cNvPr id="3" name="Content Placeholder 2"/>
          <p:cNvSpPr>
            <a:spLocks noGrp="1"/>
          </p:cNvSpPr>
          <p:nvPr>
            <p:ph idx="1"/>
          </p:nvPr>
        </p:nvSpPr>
        <p:spPr>
          <a:xfrm>
            <a:off x="2589212" y="2133600"/>
            <a:ext cx="8915400" cy="3777622"/>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CDA31B9C-BB9E-4ED0-934F-0389AE327A6B}" type="datetimeFigureOut">
              <a:rPr lang="ru-RU" smtClean="0"/>
              <a:t>08.06.2018</a:t>
            </a:fld>
            <a:endParaRPr lang="ru-RU"/>
          </a:p>
        </p:txBody>
      </p:sp>
      <p:sp>
        <p:nvSpPr>
          <p:cNvPr id="5" name="Footer Placeholder 4"/>
          <p:cNvSpPr>
            <a:spLocks noGrp="1"/>
          </p:cNvSpPr>
          <p:nvPr>
            <p:ph type="ftr" sz="quarter" idx="11"/>
          </p:nvPr>
        </p:nvSpPr>
        <p:spPr/>
        <p:txBody>
          <a:bodyPr/>
          <a:lstStyle/>
          <a:p>
            <a:endParaRPr lang="ru-RU"/>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4FAAE9C4-2E56-4F6D-901A-AD8FD9348AFE}" type="slidenum">
              <a:rPr lang="ru-RU" smtClean="0"/>
              <a:t>‹#›</a:t>
            </a:fld>
            <a:endParaRPr lang="ru-RU"/>
          </a:p>
        </p:txBody>
      </p:sp>
    </p:spTree>
    <p:extLst>
      <p:ext uri="{BB962C8B-B14F-4D97-AF65-F5344CB8AC3E}">
        <p14:creationId xmlns:p14="http://schemas.microsoft.com/office/powerpoint/2010/main" val="48148309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2589212" y="2058750"/>
            <a:ext cx="8915399" cy="1468800"/>
          </a:xfrm>
        </p:spPr>
        <p:txBody>
          <a:bodyPr anchor="b"/>
          <a:lstStyle>
            <a:lvl1pPr algn="l">
              <a:defRPr sz="4000" b="0" cap="none"/>
            </a:lvl1pPr>
          </a:lstStyle>
          <a:p>
            <a:r>
              <a:rPr lang="ru-RU" smtClean="0"/>
              <a:t>Образец заголовка</a:t>
            </a:r>
            <a:endParaRPr lang="en-US" dirty="0"/>
          </a:p>
        </p:txBody>
      </p:sp>
      <p:sp>
        <p:nvSpPr>
          <p:cNvPr id="3" name="Text Placeholder 2"/>
          <p:cNvSpPr>
            <a:spLocks noGrp="1"/>
          </p:cNvSpPr>
          <p:nvPr>
            <p:ph type="body" idx="1"/>
          </p:nvPr>
        </p:nvSpPr>
        <p:spPr>
          <a:xfrm>
            <a:off x="2589212" y="3530129"/>
            <a:ext cx="8915399"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CDA31B9C-BB9E-4ED0-934F-0389AE327A6B}" type="datetimeFigureOut">
              <a:rPr lang="ru-RU" smtClean="0"/>
              <a:t>08.06.2018</a:t>
            </a:fld>
            <a:endParaRPr lang="ru-RU"/>
          </a:p>
        </p:txBody>
      </p:sp>
      <p:sp>
        <p:nvSpPr>
          <p:cNvPr id="5" name="Footer Placeholder 4"/>
          <p:cNvSpPr>
            <a:spLocks noGrp="1"/>
          </p:cNvSpPr>
          <p:nvPr>
            <p:ph type="ftr" sz="quarter" idx="11"/>
          </p:nvPr>
        </p:nvSpPr>
        <p:spPr/>
        <p:txBody>
          <a:bodyPr/>
          <a:lstStyle/>
          <a:p>
            <a:endParaRPr lang="ru-RU"/>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4FAAE9C4-2E56-4F6D-901A-AD8FD9348AFE}" type="slidenum">
              <a:rPr lang="ru-RU" smtClean="0"/>
              <a:t>‹#›</a:t>
            </a:fld>
            <a:endParaRPr lang="ru-RU"/>
          </a:p>
        </p:txBody>
      </p:sp>
    </p:spTree>
    <p:extLst>
      <p:ext uri="{BB962C8B-B14F-4D97-AF65-F5344CB8AC3E}">
        <p14:creationId xmlns:p14="http://schemas.microsoft.com/office/powerpoint/2010/main" val="219277085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ru-RU" smtClean="0"/>
              <a:t>Образец заголовка</a:t>
            </a:r>
            <a:endParaRPr lang="en-US" dirty="0"/>
          </a:p>
        </p:txBody>
      </p:sp>
      <p:sp>
        <p:nvSpPr>
          <p:cNvPr id="3" name="Content Placeholder 2"/>
          <p:cNvSpPr>
            <a:spLocks noGrp="1"/>
          </p:cNvSpPr>
          <p:nvPr>
            <p:ph sz="half" idx="1"/>
          </p:nvPr>
        </p:nvSpPr>
        <p:spPr>
          <a:xfrm>
            <a:off x="2589212" y="2133600"/>
            <a:ext cx="4313864" cy="3777622"/>
          </a:xfrm>
        </p:spPr>
        <p:txBody>
          <a:bodyP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Content Placeholder 3"/>
          <p:cNvSpPr>
            <a:spLocks noGrp="1"/>
          </p:cNvSpPr>
          <p:nvPr>
            <p:ph sz="half" idx="2"/>
          </p:nvPr>
        </p:nvSpPr>
        <p:spPr>
          <a:xfrm>
            <a:off x="7190747" y="2126222"/>
            <a:ext cx="4313864" cy="3777622"/>
          </a:xfrm>
        </p:spPr>
        <p:txBody>
          <a:bodyP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Date Placeholder 4"/>
          <p:cNvSpPr>
            <a:spLocks noGrp="1"/>
          </p:cNvSpPr>
          <p:nvPr>
            <p:ph type="dt" sz="half" idx="10"/>
          </p:nvPr>
        </p:nvSpPr>
        <p:spPr/>
        <p:txBody>
          <a:bodyPr/>
          <a:lstStyle/>
          <a:p>
            <a:fld id="{CDA31B9C-BB9E-4ED0-934F-0389AE327A6B}" type="datetimeFigureOut">
              <a:rPr lang="ru-RU" smtClean="0"/>
              <a:t>08.06.2018</a:t>
            </a:fld>
            <a:endParaRPr lang="ru-RU"/>
          </a:p>
        </p:txBody>
      </p:sp>
      <p:sp>
        <p:nvSpPr>
          <p:cNvPr id="6" name="Footer Placeholder 5"/>
          <p:cNvSpPr>
            <a:spLocks noGrp="1"/>
          </p:cNvSpPr>
          <p:nvPr>
            <p:ph type="ftr" sz="quarter" idx="11"/>
          </p:nvPr>
        </p:nvSpPr>
        <p:spPr/>
        <p:txBody>
          <a:bodyPr/>
          <a:lstStyle/>
          <a:p>
            <a:endParaRPr lang="ru-RU"/>
          </a:p>
        </p:txBody>
      </p:sp>
      <p:sp>
        <p:nvSpPr>
          <p:cNvPr id="10"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1" name="Slide Number Placeholder 5"/>
          <p:cNvSpPr>
            <a:spLocks noGrp="1"/>
          </p:cNvSpPr>
          <p:nvPr>
            <p:ph type="sldNum" sz="quarter" idx="12"/>
          </p:nvPr>
        </p:nvSpPr>
        <p:spPr>
          <a:xfrm>
            <a:off x="531812" y="787782"/>
            <a:ext cx="779767" cy="365125"/>
          </a:xfrm>
        </p:spPr>
        <p:txBody>
          <a:bodyPr/>
          <a:lstStyle/>
          <a:p>
            <a:fld id="{4FAAE9C4-2E56-4F6D-901A-AD8FD9348AFE}" type="slidenum">
              <a:rPr lang="ru-RU" smtClean="0"/>
              <a:t>‹#›</a:t>
            </a:fld>
            <a:endParaRPr lang="ru-RU"/>
          </a:p>
        </p:txBody>
      </p:sp>
    </p:spTree>
    <p:extLst>
      <p:ext uri="{BB962C8B-B14F-4D97-AF65-F5344CB8AC3E}">
        <p14:creationId xmlns:p14="http://schemas.microsoft.com/office/powerpoint/2010/main" val="223371116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ru-RU" smtClean="0"/>
              <a:t>Образец заголовка</a:t>
            </a:r>
            <a:endParaRPr lang="en-US" dirty="0"/>
          </a:p>
        </p:txBody>
      </p:sp>
      <p:sp>
        <p:nvSpPr>
          <p:cNvPr id="3" name="Text Placeholder 2"/>
          <p:cNvSpPr>
            <a:spLocks noGrp="1"/>
          </p:cNvSpPr>
          <p:nvPr>
            <p:ph type="body" idx="1"/>
          </p:nvPr>
        </p:nvSpPr>
        <p:spPr>
          <a:xfrm>
            <a:off x="2939373" y="1972703"/>
            <a:ext cx="399273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Content Placeholder 3"/>
          <p:cNvSpPr>
            <a:spLocks noGrp="1"/>
          </p:cNvSpPr>
          <p:nvPr>
            <p:ph sz="half" idx="2"/>
          </p:nvPr>
        </p:nvSpPr>
        <p:spPr>
          <a:xfrm>
            <a:off x="2589212" y="2548966"/>
            <a:ext cx="4342893" cy="3354060"/>
          </a:xfrm>
        </p:spPr>
        <p:txBody>
          <a:bodyP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Text Placeholder 4"/>
          <p:cNvSpPr>
            <a:spLocks noGrp="1"/>
          </p:cNvSpPr>
          <p:nvPr>
            <p:ph type="body" sz="quarter" idx="3"/>
          </p:nvPr>
        </p:nvSpPr>
        <p:spPr>
          <a:xfrm>
            <a:off x="7506629" y="1969475"/>
            <a:ext cx="3999001"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Content Placeholder 5"/>
          <p:cNvSpPr>
            <a:spLocks noGrp="1"/>
          </p:cNvSpPr>
          <p:nvPr>
            <p:ph sz="quarter" idx="4"/>
          </p:nvPr>
        </p:nvSpPr>
        <p:spPr>
          <a:xfrm>
            <a:off x="7166957" y="2545738"/>
            <a:ext cx="4338674" cy="3354060"/>
          </a:xfrm>
        </p:spPr>
        <p:txBody>
          <a:bodyP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7" name="Date Placeholder 6"/>
          <p:cNvSpPr>
            <a:spLocks noGrp="1"/>
          </p:cNvSpPr>
          <p:nvPr>
            <p:ph type="dt" sz="half" idx="10"/>
          </p:nvPr>
        </p:nvSpPr>
        <p:spPr/>
        <p:txBody>
          <a:bodyPr/>
          <a:lstStyle/>
          <a:p>
            <a:fld id="{CDA31B9C-BB9E-4ED0-934F-0389AE327A6B}" type="datetimeFigureOut">
              <a:rPr lang="ru-RU" smtClean="0"/>
              <a:t>08.06.2018</a:t>
            </a:fld>
            <a:endParaRPr lang="ru-RU"/>
          </a:p>
        </p:txBody>
      </p:sp>
      <p:sp>
        <p:nvSpPr>
          <p:cNvPr id="8" name="Footer Placeholder 7"/>
          <p:cNvSpPr>
            <a:spLocks noGrp="1"/>
          </p:cNvSpPr>
          <p:nvPr>
            <p:ph type="ftr" sz="quarter" idx="11"/>
          </p:nvPr>
        </p:nvSpPr>
        <p:spPr/>
        <p:txBody>
          <a:bodyPr/>
          <a:lstStyle/>
          <a:p>
            <a:endParaRPr lang="ru-RU"/>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4FAAE9C4-2E56-4F6D-901A-AD8FD9348AFE}" type="slidenum">
              <a:rPr lang="ru-RU" smtClean="0"/>
              <a:t>‹#›</a:t>
            </a:fld>
            <a:endParaRPr lang="ru-RU"/>
          </a:p>
        </p:txBody>
      </p:sp>
    </p:spTree>
    <p:extLst>
      <p:ext uri="{BB962C8B-B14F-4D97-AF65-F5344CB8AC3E}">
        <p14:creationId xmlns:p14="http://schemas.microsoft.com/office/powerpoint/2010/main" val="65680521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Date Placeholder 2"/>
          <p:cNvSpPr>
            <a:spLocks noGrp="1"/>
          </p:cNvSpPr>
          <p:nvPr>
            <p:ph type="dt" sz="half" idx="10"/>
          </p:nvPr>
        </p:nvSpPr>
        <p:spPr/>
        <p:txBody>
          <a:bodyPr/>
          <a:lstStyle/>
          <a:p>
            <a:fld id="{CDA31B9C-BB9E-4ED0-934F-0389AE327A6B}" type="datetimeFigureOut">
              <a:rPr lang="ru-RU" smtClean="0"/>
              <a:t>08.06.2018</a:t>
            </a:fld>
            <a:endParaRPr lang="ru-RU"/>
          </a:p>
        </p:txBody>
      </p:sp>
      <p:sp>
        <p:nvSpPr>
          <p:cNvPr id="4" name="Footer Placeholder 3"/>
          <p:cNvSpPr>
            <a:spLocks noGrp="1"/>
          </p:cNvSpPr>
          <p:nvPr>
            <p:ph type="ftr" sz="quarter" idx="11"/>
          </p:nvPr>
        </p:nvSpPr>
        <p:spPr/>
        <p:txBody>
          <a:bodyPr/>
          <a:lstStyle/>
          <a:p>
            <a:endParaRPr lang="ru-RU"/>
          </a:p>
        </p:txBody>
      </p:sp>
      <p:sp>
        <p:nvSpPr>
          <p:cNvPr id="7"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4FAAE9C4-2E56-4F6D-901A-AD8FD9348AFE}" type="slidenum">
              <a:rPr lang="ru-RU" smtClean="0"/>
              <a:t>‹#›</a:t>
            </a:fld>
            <a:endParaRPr lang="ru-RU"/>
          </a:p>
        </p:txBody>
      </p:sp>
    </p:spTree>
    <p:extLst>
      <p:ext uri="{BB962C8B-B14F-4D97-AF65-F5344CB8AC3E}">
        <p14:creationId xmlns:p14="http://schemas.microsoft.com/office/powerpoint/2010/main" val="310953519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DA31B9C-BB9E-4ED0-934F-0389AE327A6B}" type="datetimeFigureOut">
              <a:rPr lang="ru-RU" smtClean="0"/>
              <a:t>08.06.2018</a:t>
            </a:fld>
            <a:endParaRPr lang="ru-RU"/>
          </a:p>
        </p:txBody>
      </p:sp>
      <p:sp>
        <p:nvSpPr>
          <p:cNvPr id="3" name="Footer Placeholder 2"/>
          <p:cNvSpPr>
            <a:spLocks noGrp="1"/>
          </p:cNvSpPr>
          <p:nvPr>
            <p:ph type="ftr" sz="quarter" idx="11"/>
          </p:nvPr>
        </p:nvSpPr>
        <p:spPr/>
        <p:txBody>
          <a:bodyPr/>
          <a:lstStyle/>
          <a:p>
            <a:endParaRPr lang="ru-RU"/>
          </a:p>
        </p:txBody>
      </p:sp>
      <p:sp>
        <p:nvSpPr>
          <p:cNvPr id="6"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4FAAE9C4-2E56-4F6D-901A-AD8FD9348AFE}" type="slidenum">
              <a:rPr lang="ru-RU" smtClean="0"/>
              <a:t>‹#›</a:t>
            </a:fld>
            <a:endParaRPr lang="ru-RU"/>
          </a:p>
        </p:txBody>
      </p:sp>
    </p:spTree>
    <p:extLst>
      <p:ext uri="{BB962C8B-B14F-4D97-AF65-F5344CB8AC3E}">
        <p14:creationId xmlns:p14="http://schemas.microsoft.com/office/powerpoint/2010/main" val="223625119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2589212" y="446088"/>
            <a:ext cx="3505199" cy="976312"/>
          </a:xfrm>
        </p:spPr>
        <p:txBody>
          <a:bodyPr anchor="b"/>
          <a:lstStyle>
            <a:lvl1pPr algn="l">
              <a:defRPr sz="2000" b="0"/>
            </a:lvl1pPr>
          </a:lstStyle>
          <a:p>
            <a:r>
              <a:rPr lang="ru-RU" smtClean="0"/>
              <a:t>Образец заголовка</a:t>
            </a:r>
            <a:endParaRPr lang="en-US" dirty="0"/>
          </a:p>
        </p:txBody>
      </p:sp>
      <p:sp>
        <p:nvSpPr>
          <p:cNvPr id="3" name="Content Placeholder 2"/>
          <p:cNvSpPr>
            <a:spLocks noGrp="1"/>
          </p:cNvSpPr>
          <p:nvPr>
            <p:ph idx="1"/>
          </p:nvPr>
        </p:nvSpPr>
        <p:spPr>
          <a:xfrm>
            <a:off x="6323012" y="446088"/>
            <a:ext cx="5181600" cy="5414963"/>
          </a:xfrm>
        </p:spPr>
        <p:txBody>
          <a:bodyPr anchor="ct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Text Placeholder 3"/>
          <p:cNvSpPr>
            <a:spLocks noGrp="1"/>
          </p:cNvSpPr>
          <p:nvPr>
            <p:ph type="body" sz="half" idx="2"/>
          </p:nvPr>
        </p:nvSpPr>
        <p:spPr>
          <a:xfrm>
            <a:off x="2589212" y="1598613"/>
            <a:ext cx="3505199"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CDA31B9C-BB9E-4ED0-934F-0389AE327A6B}" type="datetimeFigureOut">
              <a:rPr lang="ru-RU" smtClean="0"/>
              <a:t>08.06.2018</a:t>
            </a:fld>
            <a:endParaRPr lang="ru-RU"/>
          </a:p>
        </p:txBody>
      </p:sp>
      <p:sp>
        <p:nvSpPr>
          <p:cNvPr id="6" name="Footer Placeholder 5"/>
          <p:cNvSpPr>
            <a:spLocks noGrp="1"/>
          </p:cNvSpPr>
          <p:nvPr>
            <p:ph type="ftr" sz="quarter" idx="11"/>
          </p:nvPr>
        </p:nvSpPr>
        <p:spPr/>
        <p:txBody>
          <a:bodyPr/>
          <a:lstStyle/>
          <a:p>
            <a:endParaRPr lang="ru-RU"/>
          </a:p>
        </p:txBody>
      </p:sp>
      <p:sp>
        <p:nvSpPr>
          <p:cNvPr id="9"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4FAAE9C4-2E56-4F6D-901A-AD8FD9348AFE}" type="slidenum">
              <a:rPr lang="ru-RU" smtClean="0"/>
              <a:t>‹#›</a:t>
            </a:fld>
            <a:endParaRPr lang="ru-RU"/>
          </a:p>
        </p:txBody>
      </p:sp>
    </p:spTree>
    <p:extLst>
      <p:ext uri="{BB962C8B-B14F-4D97-AF65-F5344CB8AC3E}">
        <p14:creationId xmlns:p14="http://schemas.microsoft.com/office/powerpoint/2010/main" val="286039042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2589213" y="4800600"/>
            <a:ext cx="8915400" cy="566738"/>
          </a:xfrm>
        </p:spPr>
        <p:txBody>
          <a:bodyPr anchor="b">
            <a:normAutofit/>
          </a:bodyPr>
          <a:lstStyle>
            <a:lvl1pPr algn="l">
              <a:defRPr sz="2400" b="0"/>
            </a:lvl1pPr>
          </a:lstStyle>
          <a:p>
            <a:r>
              <a:rPr lang="ru-RU" smtClean="0"/>
              <a:t>Образец заголовка</a:t>
            </a:r>
            <a:endParaRPr lang="en-US" dirty="0"/>
          </a:p>
        </p:txBody>
      </p:sp>
      <p:sp>
        <p:nvSpPr>
          <p:cNvPr id="3" name="Picture Placeholder 2"/>
          <p:cNvSpPr>
            <a:spLocks noGrp="1" noChangeAspect="1"/>
          </p:cNvSpPr>
          <p:nvPr>
            <p:ph type="pic" idx="1"/>
          </p:nvPr>
        </p:nvSpPr>
        <p:spPr>
          <a:xfrm>
            <a:off x="2589212" y="634965"/>
            <a:ext cx="8915400"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smtClean="0"/>
              <a:t>Вставка рисунка</a:t>
            </a:r>
            <a:endParaRPr lang="en-US" dirty="0"/>
          </a:p>
        </p:txBody>
      </p:sp>
      <p:sp>
        <p:nvSpPr>
          <p:cNvPr id="4" name="Text Placeholder 3"/>
          <p:cNvSpPr>
            <a:spLocks noGrp="1"/>
          </p:cNvSpPr>
          <p:nvPr>
            <p:ph type="body" sz="half" idx="2"/>
          </p:nvPr>
        </p:nvSpPr>
        <p:spPr>
          <a:xfrm>
            <a:off x="2589213" y="5367338"/>
            <a:ext cx="8915400"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CDA31B9C-BB9E-4ED0-934F-0389AE327A6B}" type="datetimeFigureOut">
              <a:rPr lang="ru-RU" smtClean="0"/>
              <a:t>08.06.2018</a:t>
            </a:fld>
            <a:endParaRPr lang="ru-RU"/>
          </a:p>
        </p:txBody>
      </p:sp>
      <p:sp>
        <p:nvSpPr>
          <p:cNvPr id="6" name="Footer Placeholder 5"/>
          <p:cNvSpPr>
            <a:spLocks noGrp="1"/>
          </p:cNvSpPr>
          <p:nvPr>
            <p:ph type="ftr" sz="quarter" idx="11"/>
          </p:nvPr>
        </p:nvSpPr>
        <p:spPr/>
        <p:txBody>
          <a:bodyPr/>
          <a:lstStyle/>
          <a:p>
            <a:endParaRPr lang="ru-RU"/>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4FAAE9C4-2E56-4F6D-901A-AD8FD9348AFE}" type="slidenum">
              <a:rPr lang="ru-RU" smtClean="0"/>
              <a:t>‹#›</a:t>
            </a:fld>
            <a:endParaRPr lang="ru-RU"/>
          </a:p>
        </p:txBody>
      </p:sp>
    </p:spTree>
    <p:extLst>
      <p:ext uri="{BB962C8B-B14F-4D97-AF65-F5344CB8AC3E}">
        <p14:creationId xmlns:p14="http://schemas.microsoft.com/office/powerpoint/2010/main" val="377123171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23" name="Group 22"/>
          <p:cNvGrpSpPr/>
          <p:nvPr/>
        </p:nvGrpSpPr>
        <p:grpSpPr>
          <a:xfrm>
            <a:off x="1" y="228600"/>
            <a:ext cx="2851516" cy="6638628"/>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 name="Group 9"/>
          <p:cNvGrpSpPr/>
          <p:nvPr/>
        </p:nvGrpSpPr>
        <p:grpSpPr>
          <a:xfrm>
            <a:off x="27221" y="-786"/>
            <a:ext cx="2356674" cy="6854039"/>
            <a:chOff x="6627813" y="194833"/>
            <a:chExt cx="1952625" cy="5678918"/>
          </a:xfrm>
        </p:grpSpPr>
        <p:sp>
          <p:nvSpPr>
            <p:cNvPr id="11" name="Freeform 27"/>
            <p:cNvSpPr/>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 name="Rectangle 6"/>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2592924" y="624110"/>
            <a:ext cx="8911687" cy="1280890"/>
          </a:xfrm>
          <a:prstGeom prst="rect">
            <a:avLst/>
          </a:prstGeom>
        </p:spPr>
        <p:txBody>
          <a:bodyPr vert="horz" lIns="91440" tIns="45720" rIns="91440" bIns="45720" rtlCol="0" anchor="t">
            <a:normAutofit/>
          </a:bodyPr>
          <a:lstStyle/>
          <a:p>
            <a:r>
              <a:rPr lang="ru-RU" smtClean="0"/>
              <a:t>Образец заголовка</a:t>
            </a:r>
            <a:endParaRPr lang="en-US" dirty="0"/>
          </a:p>
        </p:txBody>
      </p:sp>
      <p:sp>
        <p:nvSpPr>
          <p:cNvPr id="3" name="Text Placeholder 2"/>
          <p:cNvSpPr>
            <a:spLocks noGrp="1"/>
          </p:cNvSpPr>
          <p:nvPr>
            <p:ph type="body" idx="1"/>
          </p:nvPr>
        </p:nvSpPr>
        <p:spPr>
          <a:xfrm>
            <a:off x="2589212" y="2133600"/>
            <a:ext cx="8915400" cy="3886200"/>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2"/>
          </p:nvPr>
        </p:nvSpPr>
        <p:spPr>
          <a:xfrm>
            <a:off x="10361612" y="6130437"/>
            <a:ext cx="1146283" cy="370396"/>
          </a:xfrm>
          <a:prstGeom prst="rect">
            <a:avLst/>
          </a:prstGeom>
        </p:spPr>
        <p:txBody>
          <a:bodyPr vert="horz" lIns="91440" tIns="45720" rIns="91440" bIns="45720" rtlCol="0" anchor="ctr"/>
          <a:lstStyle>
            <a:lvl1pPr algn="r">
              <a:defRPr sz="900">
                <a:solidFill>
                  <a:schemeClr val="tx1">
                    <a:tint val="75000"/>
                  </a:schemeClr>
                </a:solidFill>
              </a:defRPr>
            </a:lvl1pPr>
          </a:lstStyle>
          <a:p>
            <a:fld id="{CDA31B9C-BB9E-4ED0-934F-0389AE327A6B}" type="datetimeFigureOut">
              <a:rPr lang="ru-RU" smtClean="0"/>
              <a:t>08.06.2018</a:t>
            </a:fld>
            <a:endParaRPr lang="ru-RU"/>
          </a:p>
        </p:txBody>
      </p:sp>
      <p:sp>
        <p:nvSpPr>
          <p:cNvPr id="5" name="Footer Placeholder 4"/>
          <p:cNvSpPr>
            <a:spLocks noGrp="1"/>
          </p:cNvSpPr>
          <p:nvPr>
            <p:ph type="ftr" sz="quarter" idx="3"/>
          </p:nvPr>
        </p:nvSpPr>
        <p:spPr>
          <a:xfrm>
            <a:off x="2589212" y="6135808"/>
            <a:ext cx="7619999"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ru-RU"/>
          </a:p>
        </p:txBody>
      </p:sp>
      <p:sp>
        <p:nvSpPr>
          <p:cNvPr id="6" name="Slide Number Placeholder 5"/>
          <p:cNvSpPr>
            <a:spLocks noGrp="1"/>
          </p:cNvSpPr>
          <p:nvPr>
            <p:ph type="sldNum" sz="quarter" idx="4"/>
          </p:nvPr>
        </p:nvSpPr>
        <p:spPr bwMode="gray">
          <a:xfrm>
            <a:off x="531812" y="787782"/>
            <a:ext cx="779767" cy="365125"/>
          </a:xfrm>
          <a:prstGeom prst="rect">
            <a:avLst/>
          </a:prstGeom>
        </p:spPr>
        <p:txBody>
          <a:bodyPr vert="horz" lIns="91440" tIns="45720" rIns="91440" bIns="45720" rtlCol="0" anchor="ctr"/>
          <a:lstStyle>
            <a:lvl1pPr algn="r">
              <a:defRPr sz="2000">
                <a:solidFill>
                  <a:srgbClr val="FEFFFF"/>
                </a:solidFill>
              </a:defRPr>
            </a:lvl1pPr>
          </a:lstStyle>
          <a:p>
            <a:fld id="{4FAAE9C4-2E56-4F6D-901A-AD8FD9348AFE}" type="slidenum">
              <a:rPr lang="ru-RU" smtClean="0"/>
              <a:t>‹#›</a:t>
            </a:fld>
            <a:endParaRPr lang="ru-RU"/>
          </a:p>
        </p:txBody>
      </p:sp>
    </p:spTree>
    <p:extLst>
      <p:ext uri="{BB962C8B-B14F-4D97-AF65-F5344CB8AC3E}">
        <p14:creationId xmlns:p14="http://schemas.microsoft.com/office/powerpoint/2010/main" val="358883014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Lst>
  <p:txStyles>
    <p:title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diagramColors" Target="../diagrams/colors1.xml"/><Relationship Id="rId3" Type="http://schemas.openxmlformats.org/officeDocument/2006/relationships/image" Target="../media/image3.png"/><Relationship Id="rId7" Type="http://schemas.openxmlformats.org/officeDocument/2006/relationships/diagramQuickStyle" Target="../diagrams/quickStyle1.xml"/><Relationship Id="rId2" Type="http://schemas.openxmlformats.org/officeDocument/2006/relationships/image" Target="../media/image2.jpeg"/><Relationship Id="rId1" Type="http://schemas.openxmlformats.org/officeDocument/2006/relationships/slideLayout" Target="../slideLayouts/slideLayout2.xml"/><Relationship Id="rId6" Type="http://schemas.openxmlformats.org/officeDocument/2006/relationships/diagramLayout" Target="../diagrams/layout1.xml"/><Relationship Id="rId5" Type="http://schemas.openxmlformats.org/officeDocument/2006/relationships/diagramData" Target="../diagrams/data1.xml"/><Relationship Id="rId4" Type="http://schemas.openxmlformats.org/officeDocument/2006/relationships/image" Target="../media/image4.png"/><Relationship Id="rId9" Type="http://schemas.microsoft.com/office/2007/relationships/diagramDrawing" Target="../diagrams/drawing1.xml"/></Relationships>
</file>

<file path=ppt/slides/_rels/slide30.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2589213" y="353291"/>
            <a:ext cx="8915399" cy="2262781"/>
          </a:xfrm>
        </p:spPr>
        <p:txBody>
          <a:bodyPr/>
          <a:lstStyle/>
          <a:p>
            <a:pPr lvl="0" defTabSz="914400" eaLnBrk="0" fontAlgn="base" hangingPunct="0">
              <a:lnSpc>
                <a:spcPct val="93000"/>
              </a:lnSpc>
              <a:spcAft>
                <a:spcPct val="0"/>
              </a:spcAft>
            </a:pPr>
            <a:r>
              <a:rPr lang="x-none" altLang="ru-RU" sz="2800" b="1" dirty="0" smtClean="0">
                <a:solidFill>
                  <a:srgbClr val="00B0F0"/>
                </a:solidFill>
                <a:latin typeface="Garamond" panose="02020404030301010803" pitchFamily="18" charset="0"/>
                <a:ea typeface="+mn-ea"/>
                <a:cs typeface="Times New Roman" panose="02020603050405020304" pitchFamily="18" charset="0"/>
              </a:rPr>
              <a:t>Centrul Național de Expertize Judiciare</a:t>
            </a:r>
            <a:br>
              <a:rPr lang="x-none" altLang="ru-RU" sz="2800" b="1" dirty="0" smtClean="0">
                <a:solidFill>
                  <a:srgbClr val="00B0F0"/>
                </a:solidFill>
                <a:latin typeface="Garamond" panose="02020404030301010803" pitchFamily="18" charset="0"/>
                <a:ea typeface="+mn-ea"/>
                <a:cs typeface="Times New Roman" panose="02020603050405020304" pitchFamily="18" charset="0"/>
              </a:rPr>
            </a:br>
            <a:r>
              <a:rPr lang="en-US" altLang="ru-RU" sz="2800" b="1" dirty="0">
                <a:solidFill>
                  <a:srgbClr val="00B0F0"/>
                </a:solidFill>
                <a:latin typeface="Garamond" panose="02020404030301010803" pitchFamily="18" charset="0"/>
                <a:ea typeface="+mn-ea"/>
                <a:cs typeface="Times New Roman" panose="02020603050405020304" pitchFamily="18" charset="0"/>
              </a:rPr>
              <a:t/>
            </a:r>
            <a:br>
              <a:rPr lang="en-US" altLang="ru-RU" sz="2800" b="1" dirty="0">
                <a:solidFill>
                  <a:srgbClr val="00B0F0"/>
                </a:solidFill>
                <a:latin typeface="Garamond" panose="02020404030301010803" pitchFamily="18" charset="0"/>
                <a:ea typeface="+mn-ea"/>
                <a:cs typeface="Times New Roman" panose="02020603050405020304" pitchFamily="18" charset="0"/>
              </a:rPr>
            </a:br>
            <a:endParaRPr lang="ru-RU" dirty="0">
              <a:solidFill>
                <a:srgbClr val="00B0F0"/>
              </a:solidFill>
            </a:endParaRPr>
          </a:p>
        </p:txBody>
      </p:sp>
      <p:sp>
        <p:nvSpPr>
          <p:cNvPr id="3" name="Подзаголовок 2"/>
          <p:cNvSpPr>
            <a:spLocks noGrp="1"/>
          </p:cNvSpPr>
          <p:nvPr>
            <p:ph type="subTitle" idx="1"/>
          </p:nvPr>
        </p:nvSpPr>
        <p:spPr>
          <a:xfrm>
            <a:off x="2589213" y="2280063"/>
            <a:ext cx="8915399" cy="3623600"/>
          </a:xfrm>
        </p:spPr>
        <p:txBody>
          <a:bodyPr/>
          <a:lstStyle/>
          <a:p>
            <a:r>
              <a:rPr lang="x-none" altLang="ru-RU" sz="2800" b="1" dirty="0" smtClean="0">
                <a:solidFill>
                  <a:srgbClr val="FFCC66"/>
                </a:solidFill>
                <a:latin typeface="Garamond" panose="02020404030301010803" pitchFamily="18" charset="0"/>
                <a:ea typeface="+mj-ea"/>
                <a:cs typeface="Times New Roman" panose="02020603050405020304" pitchFamily="18" charset="0"/>
              </a:rPr>
              <a:t>                                                               </a:t>
            </a:r>
          </a:p>
          <a:p>
            <a:endParaRPr lang="x-none" altLang="ru-RU" sz="2800" b="1" dirty="0">
              <a:solidFill>
                <a:srgbClr val="FFCC66"/>
              </a:solidFill>
              <a:latin typeface="Garamond" panose="02020404030301010803" pitchFamily="18" charset="0"/>
              <a:ea typeface="+mj-ea"/>
              <a:cs typeface="Times New Roman" panose="02020603050405020304" pitchFamily="18" charset="0"/>
            </a:endParaRPr>
          </a:p>
          <a:p>
            <a:r>
              <a:rPr lang="x-none" altLang="ru-RU" sz="2800" b="1" dirty="0" smtClean="0">
                <a:solidFill>
                  <a:srgbClr val="FFCC66"/>
                </a:solidFill>
                <a:latin typeface="Garamond" panose="02020404030301010803" pitchFamily="18" charset="0"/>
                <a:ea typeface="+mj-ea"/>
                <a:cs typeface="Times New Roman" panose="02020603050405020304" pitchFamily="18" charset="0"/>
              </a:rPr>
              <a:t>                                                                     </a:t>
            </a:r>
            <a:r>
              <a:rPr lang="en-US" altLang="ru-RU" sz="2800" b="1" dirty="0" smtClean="0">
                <a:solidFill>
                  <a:srgbClr val="00B0F0"/>
                </a:solidFill>
                <a:latin typeface="Garamond" panose="02020404030301010803" pitchFamily="18" charset="0"/>
                <a:ea typeface="+mj-ea"/>
                <a:cs typeface="Times New Roman" panose="02020603050405020304" pitchFamily="18" charset="0"/>
              </a:rPr>
              <a:t>Olga </a:t>
            </a:r>
            <a:r>
              <a:rPr lang="en-US" altLang="ru-RU" sz="2800" b="1" dirty="0" err="1" smtClean="0">
                <a:solidFill>
                  <a:srgbClr val="00B0F0"/>
                </a:solidFill>
                <a:latin typeface="Garamond" panose="02020404030301010803" pitchFamily="18" charset="0"/>
                <a:ea typeface="+mj-ea"/>
                <a:cs typeface="Times New Roman" panose="02020603050405020304" pitchFamily="18" charset="0"/>
              </a:rPr>
              <a:t>Cataraga</a:t>
            </a:r>
            <a:endParaRPr lang="x-none" altLang="ru-RU" sz="2800" b="1" dirty="0" smtClean="0">
              <a:solidFill>
                <a:srgbClr val="00B0F0"/>
              </a:solidFill>
              <a:latin typeface="Garamond" panose="02020404030301010803" pitchFamily="18" charset="0"/>
              <a:ea typeface="+mj-ea"/>
              <a:cs typeface="Times New Roman" panose="02020603050405020304" pitchFamily="18" charset="0"/>
            </a:endParaRPr>
          </a:p>
          <a:p>
            <a:endParaRPr lang="x-none" sz="2800" b="1" dirty="0">
              <a:solidFill>
                <a:srgbClr val="00B0F0"/>
              </a:solidFill>
              <a:latin typeface="Garamond" panose="02020404030301010803" pitchFamily="18" charset="0"/>
              <a:ea typeface="+mj-ea"/>
              <a:cs typeface="Times New Roman" panose="02020603050405020304" pitchFamily="18" charset="0"/>
            </a:endParaRPr>
          </a:p>
          <a:p>
            <a:r>
              <a:rPr lang="x-none" sz="2800" b="1" dirty="0" smtClean="0">
                <a:solidFill>
                  <a:srgbClr val="00B0F0"/>
                </a:solidFill>
                <a:latin typeface="Garamond" panose="02020404030301010803" pitchFamily="18" charset="0"/>
                <a:ea typeface="+mj-ea"/>
                <a:cs typeface="Times New Roman" panose="02020603050405020304" pitchFamily="18" charset="0"/>
              </a:rPr>
              <a:t>                                                                       08.06.2018</a:t>
            </a:r>
            <a:endParaRPr lang="ru-RU" dirty="0">
              <a:solidFill>
                <a:srgbClr val="00B0F0"/>
              </a:solidFill>
            </a:endParaRPr>
          </a:p>
        </p:txBody>
      </p:sp>
      <p:pic>
        <p:nvPicPr>
          <p:cNvPr id="4" name="Рисунок 3"/>
          <p:cNvPicPr>
            <a:picLocks noChangeAspect="1"/>
          </p:cNvPicPr>
          <p:nvPr/>
        </p:nvPicPr>
        <p:blipFill>
          <a:blip r:embed="rId2"/>
          <a:stretch>
            <a:fillRect/>
          </a:stretch>
        </p:blipFill>
        <p:spPr>
          <a:xfrm>
            <a:off x="2505695" y="2571750"/>
            <a:ext cx="4928568" cy="3157090"/>
          </a:xfrm>
          <a:prstGeom prst="rect">
            <a:avLst/>
          </a:prstGeom>
        </p:spPr>
      </p:pic>
      <p:pic>
        <p:nvPicPr>
          <p:cNvPr id="5" name="Рисунок 4"/>
          <p:cNvPicPr>
            <a:picLocks noChangeAspect="1"/>
          </p:cNvPicPr>
          <p:nvPr/>
        </p:nvPicPr>
        <p:blipFill>
          <a:blip r:embed="rId2"/>
          <a:stretch>
            <a:fillRect/>
          </a:stretch>
        </p:blipFill>
        <p:spPr>
          <a:xfrm>
            <a:off x="2505695" y="2616072"/>
            <a:ext cx="4928568" cy="3157090"/>
          </a:xfrm>
          <a:prstGeom prst="rect">
            <a:avLst/>
          </a:prstGeom>
        </p:spPr>
      </p:pic>
    </p:spTree>
    <p:extLst>
      <p:ext uri="{BB962C8B-B14F-4D97-AF65-F5344CB8AC3E}">
        <p14:creationId xmlns:p14="http://schemas.microsoft.com/office/powerpoint/2010/main" val="108891056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x-none" dirty="0" smtClean="0"/>
              <a:t>Expert</a:t>
            </a:r>
            <a:endParaRPr lang="ru-RU" dirty="0"/>
          </a:p>
        </p:txBody>
      </p:sp>
      <p:sp>
        <p:nvSpPr>
          <p:cNvPr id="3" name="Объект 2"/>
          <p:cNvSpPr>
            <a:spLocks noGrp="1"/>
          </p:cNvSpPr>
          <p:nvPr>
            <p:ph idx="1"/>
          </p:nvPr>
        </p:nvSpPr>
        <p:spPr/>
        <p:txBody>
          <a:bodyPr>
            <a:normAutofit lnSpcReduction="10000"/>
          </a:bodyPr>
          <a:lstStyle/>
          <a:p>
            <a:pPr algn="just"/>
            <a:r>
              <a:rPr lang="ro-RO" sz="2400" dirty="0" smtClean="0">
                <a:latin typeface="Times New Roman" panose="02020603050405020304" pitchFamily="18" charset="0"/>
                <a:ea typeface="Times New Roman" panose="02020603050405020304" pitchFamily="18" charset="0"/>
              </a:rPr>
              <a:t>persoană </a:t>
            </a:r>
            <a:r>
              <a:rPr lang="ro-RO" sz="2400" b="1" dirty="0">
                <a:latin typeface="Times New Roman" panose="02020603050405020304" pitchFamily="18" charset="0"/>
                <a:ea typeface="Times New Roman" panose="02020603050405020304" pitchFamily="18" charset="0"/>
              </a:rPr>
              <a:t>experimentată</a:t>
            </a:r>
            <a:r>
              <a:rPr lang="ro-RO" sz="2400" b="1" dirty="0" smtClean="0">
                <a:latin typeface="Times New Roman" panose="02020603050405020304" pitchFamily="18" charset="0"/>
                <a:ea typeface="Times New Roman" panose="02020603050405020304" pitchFamily="18" charset="0"/>
              </a:rPr>
              <a:t>,</a:t>
            </a:r>
          </a:p>
          <a:p>
            <a:pPr algn="just"/>
            <a:r>
              <a:rPr lang="ro-RO" sz="2400" b="1" dirty="0" smtClean="0">
                <a:latin typeface="Times New Roman" panose="02020603050405020304" pitchFamily="18" charset="0"/>
                <a:ea typeface="Times New Roman" panose="02020603050405020304" pitchFamily="18" charset="0"/>
              </a:rPr>
              <a:t> </a:t>
            </a:r>
            <a:r>
              <a:rPr lang="ro-RO" sz="2400" b="1" dirty="0">
                <a:latin typeface="Times New Roman" panose="02020603050405020304" pitchFamily="18" charset="0"/>
                <a:ea typeface="Times New Roman" panose="02020603050405020304" pitchFamily="18" charset="0"/>
              </a:rPr>
              <a:t>competentă</a:t>
            </a:r>
            <a:r>
              <a:rPr lang="ro-RO" sz="2400" dirty="0">
                <a:latin typeface="Times New Roman" panose="02020603050405020304" pitchFamily="18" charset="0"/>
                <a:ea typeface="Times New Roman" panose="02020603050405020304" pitchFamily="18" charset="0"/>
              </a:rPr>
              <a:t> în domeniile „</a:t>
            </a:r>
            <a:r>
              <a:rPr lang="ro-RO" sz="2400" dirty="0" err="1">
                <a:latin typeface="Times New Roman" panose="02020603050405020304" pitchFamily="18" charset="0"/>
                <a:ea typeface="Times New Roman" panose="02020603050405020304" pitchFamily="18" charset="0"/>
              </a:rPr>
              <a:t>cunoştinţelor</a:t>
            </a:r>
            <a:r>
              <a:rPr lang="ro-RO" sz="2400" dirty="0">
                <a:latin typeface="Times New Roman" panose="02020603050405020304" pitchFamily="18" charset="0"/>
                <a:ea typeface="Times New Roman" panose="02020603050405020304" pitchFamily="18" charset="0"/>
              </a:rPr>
              <a:t> speciale</a:t>
            </a:r>
            <a:r>
              <a:rPr lang="ro-RO" sz="2400" dirty="0" smtClean="0">
                <a:latin typeface="Times New Roman" panose="02020603050405020304" pitchFamily="18" charset="0"/>
                <a:ea typeface="Times New Roman" panose="02020603050405020304" pitchFamily="18" charset="0"/>
              </a:rPr>
              <a:t>”</a:t>
            </a:r>
          </a:p>
          <a:p>
            <a:pPr algn="just"/>
            <a:r>
              <a:rPr lang="ro-RO" sz="2400" dirty="0" smtClean="0">
                <a:latin typeface="Times New Roman" panose="02020603050405020304" pitchFamily="18" charset="0"/>
                <a:ea typeface="Times New Roman" panose="02020603050405020304" pitchFamily="18" charset="0"/>
              </a:rPr>
              <a:t> </a:t>
            </a:r>
            <a:r>
              <a:rPr lang="ro-RO" sz="2400" dirty="0">
                <a:latin typeface="Times New Roman" panose="02020603050405020304" pitchFamily="18" charset="0"/>
                <a:ea typeface="Times New Roman" panose="02020603050405020304" pitchFamily="18" charset="0"/>
              </a:rPr>
              <a:t>denotă un grad de pregătire în specialitate superior specialistului nu numai prin faptul că poate acorda ajutor la </a:t>
            </a:r>
            <a:r>
              <a:rPr lang="ro-RO" sz="2400" u="sng" dirty="0">
                <a:latin typeface="Times New Roman" panose="02020603050405020304" pitchFamily="18" charset="0"/>
                <a:ea typeface="Times New Roman" panose="02020603050405020304" pitchFamily="18" charset="0"/>
              </a:rPr>
              <a:t>depistarea, fixarea, ridicarea </a:t>
            </a:r>
            <a:r>
              <a:rPr lang="ro-RO" sz="2400" u="sng" dirty="0" err="1">
                <a:latin typeface="Times New Roman" panose="02020603050405020304" pitchFamily="18" charset="0"/>
                <a:ea typeface="Times New Roman" panose="02020603050405020304" pitchFamily="18" charset="0"/>
              </a:rPr>
              <a:t>şi</a:t>
            </a:r>
            <a:r>
              <a:rPr lang="ro-RO" sz="2400" u="sng" dirty="0">
                <a:latin typeface="Times New Roman" panose="02020603050405020304" pitchFamily="18" charset="0"/>
                <a:ea typeface="Times New Roman" panose="02020603050405020304" pitchFamily="18" charset="0"/>
              </a:rPr>
              <a:t> examinarea urmelor </a:t>
            </a:r>
            <a:r>
              <a:rPr lang="ro-RO" sz="2400" u="sng" dirty="0" err="1">
                <a:latin typeface="Times New Roman" panose="02020603050405020304" pitchFamily="18" charset="0"/>
                <a:ea typeface="Times New Roman" panose="02020603050405020304" pitchFamily="18" charset="0"/>
              </a:rPr>
              <a:t>şi</a:t>
            </a:r>
            <a:r>
              <a:rPr lang="ro-RO" sz="2400" u="sng" dirty="0">
                <a:latin typeface="Times New Roman" panose="02020603050405020304" pitchFamily="18" charset="0"/>
                <a:ea typeface="Times New Roman" panose="02020603050405020304" pitchFamily="18" charset="0"/>
              </a:rPr>
              <a:t>  mijloacelor materiale de probă, </a:t>
            </a:r>
            <a:r>
              <a:rPr lang="ro-RO" sz="2400" dirty="0">
                <a:latin typeface="Times New Roman" panose="02020603050405020304" pitchFamily="18" charset="0"/>
                <a:ea typeface="Times New Roman" panose="02020603050405020304" pitchFamily="18" charset="0"/>
              </a:rPr>
              <a:t>dar </a:t>
            </a:r>
            <a:r>
              <a:rPr lang="ro-RO" sz="2400" dirty="0" err="1">
                <a:latin typeface="Times New Roman" panose="02020603050405020304" pitchFamily="18" charset="0"/>
                <a:ea typeface="Times New Roman" panose="02020603050405020304" pitchFamily="18" charset="0"/>
              </a:rPr>
              <a:t>şi</a:t>
            </a:r>
            <a:r>
              <a:rPr lang="ro-RO" sz="2400" dirty="0">
                <a:latin typeface="Times New Roman" panose="02020603050405020304" pitchFamily="18" charset="0"/>
                <a:ea typeface="Times New Roman" panose="02020603050405020304" pitchFamily="18" charset="0"/>
              </a:rPr>
              <a:t>  </a:t>
            </a:r>
            <a:r>
              <a:rPr lang="ro-RO" sz="2400" b="1" dirty="0">
                <a:latin typeface="Times New Roman" panose="02020603050405020304" pitchFamily="18" charset="0"/>
                <a:ea typeface="Times New Roman" panose="02020603050405020304" pitchFamily="18" charset="0"/>
              </a:rPr>
              <a:t>investighează prin metode </a:t>
            </a:r>
            <a:r>
              <a:rPr lang="ro-RO" sz="2400" b="1" dirty="0" err="1">
                <a:latin typeface="Times New Roman" panose="02020603050405020304" pitchFamily="18" charset="0"/>
                <a:ea typeface="Times New Roman" panose="02020603050405020304" pitchFamily="18" charset="0"/>
              </a:rPr>
              <a:t>ştiinţifice</a:t>
            </a:r>
            <a:r>
              <a:rPr lang="ro-RO" sz="2400" b="1" dirty="0">
                <a:latin typeface="Times New Roman" panose="02020603050405020304" pitchFamily="18" charset="0"/>
                <a:ea typeface="Times New Roman" panose="02020603050405020304" pitchFamily="18" charset="0"/>
              </a:rPr>
              <a:t> </a:t>
            </a:r>
            <a:r>
              <a:rPr lang="ro-RO" sz="2400" dirty="0">
                <a:latin typeface="Times New Roman" panose="02020603050405020304" pitchFamily="18" charset="0"/>
                <a:ea typeface="Times New Roman" panose="02020603050405020304" pitchFamily="18" charset="0"/>
              </a:rPr>
              <a:t>aceste urme, mijloace materiale de probă și formulează concluzii ale expertului – opinii științifice asupra problemelor înaintate de ordonatori, care au apărut în procesul investigării cazului judiciar </a:t>
            </a:r>
            <a:r>
              <a:rPr lang="ro-RO" sz="2400" dirty="0" err="1">
                <a:latin typeface="Times New Roman" panose="02020603050405020304" pitchFamily="18" charset="0"/>
                <a:ea typeface="Times New Roman" panose="02020603050405020304" pitchFamily="18" charset="0"/>
              </a:rPr>
              <a:t>şi</a:t>
            </a:r>
            <a:r>
              <a:rPr lang="ro-RO" sz="2400" dirty="0">
                <a:latin typeface="Times New Roman" panose="02020603050405020304" pitchFamily="18" charset="0"/>
                <a:ea typeface="Times New Roman" panose="02020603050405020304" pitchFamily="18" charset="0"/>
              </a:rPr>
              <a:t> </a:t>
            </a:r>
            <a:r>
              <a:rPr lang="ro-RO" sz="2400" dirty="0" err="1">
                <a:latin typeface="Times New Roman" panose="02020603050405020304" pitchFamily="18" charset="0"/>
                <a:ea typeface="Times New Roman" panose="02020603050405020304" pitchFamily="18" charset="0"/>
              </a:rPr>
              <a:t>soluţionarea</a:t>
            </a:r>
            <a:r>
              <a:rPr lang="ro-RO" sz="2400" dirty="0">
                <a:latin typeface="Times New Roman" panose="02020603050405020304" pitchFamily="18" charset="0"/>
                <a:ea typeface="Times New Roman" panose="02020603050405020304" pitchFamily="18" charset="0"/>
              </a:rPr>
              <a:t> lor cere utilizarea „</a:t>
            </a:r>
            <a:r>
              <a:rPr lang="ro-RO" sz="2400" dirty="0" err="1">
                <a:latin typeface="Times New Roman" panose="02020603050405020304" pitchFamily="18" charset="0"/>
                <a:ea typeface="Times New Roman" panose="02020603050405020304" pitchFamily="18" charset="0"/>
              </a:rPr>
              <a:t>cunoştinţelor</a:t>
            </a:r>
            <a:r>
              <a:rPr lang="ro-RO" sz="2400" dirty="0">
                <a:latin typeface="Times New Roman" panose="02020603050405020304" pitchFamily="18" charset="0"/>
                <a:ea typeface="Times New Roman" panose="02020603050405020304" pitchFamily="18" charset="0"/>
              </a:rPr>
              <a:t> speciale”. </a:t>
            </a:r>
            <a:endParaRPr lang="ru-RU" sz="2400" dirty="0"/>
          </a:p>
        </p:txBody>
      </p:sp>
      <p:pic>
        <p:nvPicPr>
          <p:cNvPr id="4" name="Рисунок 3"/>
          <p:cNvPicPr>
            <a:picLocks noChangeAspect="1"/>
          </p:cNvPicPr>
          <p:nvPr/>
        </p:nvPicPr>
        <p:blipFill>
          <a:blip r:embed="rId2"/>
          <a:stretch>
            <a:fillRect/>
          </a:stretch>
        </p:blipFill>
        <p:spPr>
          <a:xfrm>
            <a:off x="2221241" y="276225"/>
            <a:ext cx="2790146" cy="1856715"/>
          </a:xfrm>
          <a:prstGeom prst="rect">
            <a:avLst/>
          </a:prstGeom>
        </p:spPr>
      </p:pic>
    </p:spTree>
    <p:extLst>
      <p:ext uri="{BB962C8B-B14F-4D97-AF65-F5344CB8AC3E}">
        <p14:creationId xmlns:p14="http://schemas.microsoft.com/office/powerpoint/2010/main" val="328261336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x-none" dirty="0" smtClean="0">
                <a:solidFill>
                  <a:srgbClr val="FF0000"/>
                </a:solidFill>
              </a:rPr>
              <a:t>Expert –experiență</a:t>
            </a:r>
            <a:endParaRPr lang="ru-RU" dirty="0">
              <a:solidFill>
                <a:srgbClr val="FF0000"/>
              </a:solidFill>
            </a:endParaRPr>
          </a:p>
        </p:txBody>
      </p:sp>
      <p:pic>
        <p:nvPicPr>
          <p:cNvPr id="4" name="Объект 3"/>
          <p:cNvPicPr>
            <a:picLocks noGrp="1" noChangeAspect="1"/>
          </p:cNvPicPr>
          <p:nvPr>
            <p:ph idx="1"/>
          </p:nvPr>
        </p:nvPicPr>
        <p:blipFill>
          <a:blip r:embed="rId2"/>
          <a:stretch>
            <a:fillRect/>
          </a:stretch>
        </p:blipFill>
        <p:spPr>
          <a:xfrm>
            <a:off x="1762272" y="1235034"/>
            <a:ext cx="9839920" cy="5190637"/>
          </a:xfrm>
          <a:prstGeom prst="rect">
            <a:avLst/>
          </a:prstGeom>
        </p:spPr>
      </p:pic>
    </p:spTree>
    <p:extLst>
      <p:ext uri="{BB962C8B-B14F-4D97-AF65-F5344CB8AC3E}">
        <p14:creationId xmlns:p14="http://schemas.microsoft.com/office/powerpoint/2010/main" val="169437793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4" name="Объект 3"/>
          <p:cNvPicPr>
            <a:picLocks noGrp="1" noChangeAspect="1"/>
          </p:cNvPicPr>
          <p:nvPr>
            <p:ph idx="1"/>
          </p:nvPr>
        </p:nvPicPr>
        <p:blipFill>
          <a:blip r:embed="rId2"/>
          <a:stretch>
            <a:fillRect/>
          </a:stretch>
        </p:blipFill>
        <p:spPr>
          <a:xfrm>
            <a:off x="2592925" y="624110"/>
            <a:ext cx="8786172" cy="5699990"/>
          </a:xfrm>
          <a:prstGeom prst="rect">
            <a:avLst/>
          </a:prstGeom>
        </p:spPr>
      </p:pic>
    </p:spTree>
    <p:extLst>
      <p:ext uri="{BB962C8B-B14F-4D97-AF65-F5344CB8AC3E}">
        <p14:creationId xmlns:p14="http://schemas.microsoft.com/office/powerpoint/2010/main" val="329220500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x-none" dirty="0" smtClean="0">
                <a:solidFill>
                  <a:srgbClr val="FF0000"/>
                </a:solidFill>
              </a:rPr>
              <a:t>EXPERT</a:t>
            </a:r>
            <a:endParaRPr lang="ru-RU" dirty="0">
              <a:solidFill>
                <a:srgbClr val="FF0000"/>
              </a:solidFill>
            </a:endParaRPr>
          </a:p>
        </p:txBody>
      </p:sp>
      <p:sp>
        <p:nvSpPr>
          <p:cNvPr id="3" name="Объект 2"/>
          <p:cNvSpPr>
            <a:spLocks noGrp="1"/>
          </p:cNvSpPr>
          <p:nvPr>
            <p:ph idx="1"/>
          </p:nvPr>
        </p:nvSpPr>
        <p:spPr>
          <a:xfrm>
            <a:off x="2589212" y="2133600"/>
            <a:ext cx="8915400" cy="4267200"/>
          </a:xfrm>
        </p:spPr>
        <p:txBody>
          <a:bodyPr>
            <a:normAutofit/>
          </a:bodyPr>
          <a:lstStyle/>
          <a:p>
            <a:pPr indent="449580" algn="just">
              <a:lnSpc>
                <a:spcPct val="107000"/>
              </a:lnSpc>
            </a:pPr>
            <a:endParaRPr lang="ro-RO" sz="3200" dirty="0" smtClean="0">
              <a:latin typeface="Times New Roman" panose="02020603050405020304" pitchFamily="18" charset="0"/>
              <a:ea typeface="Times New Roman" panose="02020603050405020304" pitchFamily="18" charset="0"/>
              <a:cs typeface="Times New Roman" panose="02020603050405020304" pitchFamily="18" charset="0"/>
            </a:endParaRPr>
          </a:p>
          <a:p>
            <a:pPr indent="449580" algn="just">
              <a:lnSpc>
                <a:spcPct val="107000"/>
              </a:lnSpc>
            </a:pPr>
            <a:endParaRPr lang="ro-RO" sz="3200" dirty="0">
              <a:latin typeface="Times New Roman" panose="02020603050405020304" pitchFamily="18" charset="0"/>
              <a:ea typeface="Times New Roman" panose="02020603050405020304" pitchFamily="18" charset="0"/>
              <a:cs typeface="Times New Roman" panose="02020603050405020304" pitchFamily="18" charset="0"/>
            </a:endParaRPr>
          </a:p>
          <a:p>
            <a:pPr indent="449580" algn="just">
              <a:lnSpc>
                <a:spcPct val="107000"/>
              </a:lnSpc>
            </a:pPr>
            <a:r>
              <a:rPr lang="ro-RO" sz="3200" dirty="0" smtClean="0">
                <a:latin typeface="Times New Roman" panose="02020603050405020304" pitchFamily="18" charset="0"/>
                <a:ea typeface="Times New Roman" panose="02020603050405020304" pitchFamily="18" charset="0"/>
                <a:cs typeface="Times New Roman" panose="02020603050405020304" pitchFamily="18" charset="0"/>
              </a:rPr>
              <a:t>Numărul </a:t>
            </a:r>
            <a:r>
              <a:rPr lang="ro-RO" sz="3200" dirty="0">
                <a:latin typeface="Times New Roman" panose="02020603050405020304" pitchFamily="18" charset="0"/>
                <a:ea typeface="Times New Roman" panose="02020603050405020304" pitchFamily="18" charset="0"/>
                <a:cs typeface="Times New Roman" panose="02020603050405020304" pitchFamily="18" charset="0"/>
              </a:rPr>
              <a:t>experților, raportat la cel al </a:t>
            </a:r>
            <a:r>
              <a:rPr lang="ro-RO" sz="3200" dirty="0" smtClean="0">
                <a:latin typeface="Times New Roman" panose="02020603050405020304" pitchFamily="18" charset="0"/>
                <a:ea typeface="Times New Roman" panose="02020603050405020304" pitchFamily="18" charset="0"/>
                <a:cs typeface="Times New Roman" panose="02020603050405020304" pitchFamily="18" charset="0"/>
              </a:rPr>
              <a:t>specialiștilor  </a:t>
            </a:r>
            <a:r>
              <a:rPr lang="ro-RO" sz="3200" dirty="0">
                <a:latin typeface="Times New Roman" panose="02020603050405020304" pitchFamily="18" charset="0"/>
                <a:ea typeface="Times New Roman" panose="02020603050405020304" pitchFamily="18" charset="0"/>
                <a:cs typeface="Times New Roman" panose="02020603050405020304" pitchFamily="18" charset="0"/>
              </a:rPr>
              <a:t>în sensul atribuit, pornind de la rolul lor în procesul judiciar este </a:t>
            </a:r>
            <a:r>
              <a:rPr lang="ro-RO" sz="3200" dirty="0" smtClean="0">
                <a:latin typeface="Times New Roman" panose="02020603050405020304" pitchFamily="18" charset="0"/>
                <a:ea typeface="Times New Roman" panose="02020603050405020304" pitchFamily="18" charset="0"/>
                <a:cs typeface="Times New Roman" panose="02020603050405020304" pitchFamily="18" charset="0"/>
              </a:rPr>
              <a:t>și </a:t>
            </a:r>
            <a:r>
              <a:rPr lang="ro-RO" sz="3200" dirty="0">
                <a:latin typeface="Times New Roman" panose="02020603050405020304" pitchFamily="18" charset="0"/>
                <a:ea typeface="Times New Roman" panose="02020603050405020304" pitchFamily="18" charset="0"/>
                <a:cs typeface="Times New Roman" panose="02020603050405020304" pitchFamily="18" charset="0"/>
              </a:rPr>
              <a:t>mai mic, având în vedere că un expert nu poate fi conceput, decât ca un „</a:t>
            </a:r>
            <a:r>
              <a:rPr lang="ro-RO" sz="3200" b="1" dirty="0">
                <a:latin typeface="Times New Roman" panose="02020603050405020304" pitchFamily="18" charset="0"/>
                <a:ea typeface="Times New Roman" panose="02020603050405020304" pitchFamily="18" charset="0"/>
                <a:cs typeface="Times New Roman" panose="02020603050405020304" pitchFamily="18" charset="0"/>
              </a:rPr>
              <a:t>specialist cu </a:t>
            </a:r>
            <a:r>
              <a:rPr lang="ro-RO" sz="3200" b="1" dirty="0" smtClean="0">
                <a:latin typeface="Times New Roman" panose="02020603050405020304" pitchFamily="18" charset="0"/>
                <a:ea typeface="Times New Roman" panose="02020603050405020304" pitchFamily="18" charset="0"/>
                <a:cs typeface="Times New Roman" panose="02020603050405020304" pitchFamily="18" charset="0"/>
              </a:rPr>
              <a:t>experiență</a:t>
            </a:r>
            <a:r>
              <a:rPr lang="ro-RO" sz="3200" dirty="0" smtClean="0">
                <a:latin typeface="Times New Roman" panose="02020603050405020304" pitchFamily="18" charset="0"/>
                <a:ea typeface="Times New Roman" panose="02020603050405020304" pitchFamily="18" charset="0"/>
                <a:cs typeface="Times New Roman" panose="02020603050405020304" pitchFamily="18" charset="0"/>
              </a:rPr>
              <a:t>”;</a:t>
            </a:r>
            <a:endParaRPr lang="ru-RU" sz="3200" dirty="0">
              <a:latin typeface="Calibri" panose="020F0502020204030204" pitchFamily="34" charset="0"/>
              <a:ea typeface="Calibri" panose="020F0502020204030204" pitchFamily="34" charset="0"/>
              <a:cs typeface="Times New Roman" panose="02020603050405020304" pitchFamily="18" charset="0"/>
            </a:endParaRPr>
          </a:p>
          <a:p>
            <a:endParaRPr lang="ru-RU" dirty="0"/>
          </a:p>
        </p:txBody>
      </p:sp>
      <p:pic>
        <p:nvPicPr>
          <p:cNvPr id="5" name="Рисунок 4"/>
          <p:cNvPicPr>
            <a:picLocks noChangeAspect="1"/>
          </p:cNvPicPr>
          <p:nvPr/>
        </p:nvPicPr>
        <p:blipFill>
          <a:blip r:embed="rId2"/>
          <a:stretch>
            <a:fillRect/>
          </a:stretch>
        </p:blipFill>
        <p:spPr>
          <a:xfrm>
            <a:off x="5598473" y="421592"/>
            <a:ext cx="4639668" cy="2891624"/>
          </a:xfrm>
          <a:prstGeom prst="rect">
            <a:avLst/>
          </a:prstGeom>
        </p:spPr>
      </p:pic>
    </p:spTree>
    <p:extLst>
      <p:ext uri="{BB962C8B-B14F-4D97-AF65-F5344CB8AC3E}">
        <p14:creationId xmlns:p14="http://schemas.microsoft.com/office/powerpoint/2010/main" val="319468412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o-RO"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a:t>
            </a:r>
            <a:r>
              <a:rPr lang="ro-RO"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expertiza judiciară</a:t>
            </a:r>
            <a:r>
              <a:rPr lang="ro-RO"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endParaRPr lang="ru-RU" dirty="0">
              <a:solidFill>
                <a:srgbClr val="FF0000"/>
              </a:solidFill>
            </a:endParaRPr>
          </a:p>
        </p:txBody>
      </p:sp>
      <p:sp>
        <p:nvSpPr>
          <p:cNvPr id="3" name="Объект 2"/>
          <p:cNvSpPr>
            <a:spLocks noGrp="1"/>
          </p:cNvSpPr>
          <p:nvPr>
            <p:ph idx="1"/>
          </p:nvPr>
        </p:nvSpPr>
        <p:spPr/>
        <p:txBody>
          <a:bodyPr/>
          <a:lstStyle/>
          <a:p>
            <a:pPr indent="449580" algn="just">
              <a:lnSpc>
                <a:spcPct val="107000"/>
              </a:lnSpc>
            </a:pPr>
            <a:r>
              <a:rPr lang="ro-RO" sz="2800" dirty="0" smtClean="0">
                <a:latin typeface="Times New Roman" panose="02020603050405020304" pitchFamily="18" charset="0"/>
                <a:ea typeface="Times New Roman" panose="02020603050405020304" pitchFamily="18" charset="0"/>
                <a:cs typeface="Times New Roman" panose="02020603050405020304" pitchFamily="18" charset="0"/>
              </a:rPr>
              <a:t>– </a:t>
            </a:r>
            <a:r>
              <a:rPr lang="ro-RO" sz="2800" dirty="0">
                <a:latin typeface="Times New Roman" panose="02020603050405020304" pitchFamily="18" charset="0"/>
                <a:ea typeface="Times New Roman" panose="02020603050405020304" pitchFamily="18" charset="0"/>
                <a:cs typeface="Times New Roman" panose="02020603050405020304" pitchFamily="18" charset="0"/>
              </a:rPr>
              <a:t>o cercetare </a:t>
            </a:r>
            <a:r>
              <a:rPr lang="ro-RO" sz="2800" dirty="0" err="1">
                <a:latin typeface="Times New Roman" panose="02020603050405020304" pitchFamily="18" charset="0"/>
                <a:ea typeface="Times New Roman" panose="02020603050405020304" pitchFamily="18" charset="0"/>
                <a:cs typeface="Times New Roman" panose="02020603050405020304" pitchFamily="18" charset="0"/>
              </a:rPr>
              <a:t>ştiinţifico</a:t>
            </a:r>
            <a:r>
              <a:rPr lang="ro-RO" sz="2800" dirty="0">
                <a:latin typeface="Times New Roman" panose="02020603050405020304" pitchFamily="18" charset="0"/>
                <a:ea typeface="Times New Roman" panose="02020603050405020304" pitchFamily="18" charset="0"/>
                <a:cs typeface="Times New Roman" panose="02020603050405020304" pitchFamily="18" charset="0"/>
              </a:rPr>
              <a:t>-practică, efectuată de o persoană competentă – „expert judiciar” asupra problemelor apărute în procesul de investigare a cauzei, pentru care sunt necesare „</a:t>
            </a:r>
            <a:r>
              <a:rPr lang="ro-RO" sz="2800" dirty="0" err="1">
                <a:latin typeface="Times New Roman" panose="02020603050405020304" pitchFamily="18" charset="0"/>
                <a:ea typeface="Times New Roman" panose="02020603050405020304" pitchFamily="18" charset="0"/>
                <a:cs typeface="Times New Roman" panose="02020603050405020304" pitchFamily="18" charset="0"/>
              </a:rPr>
              <a:t>cunoştinţe</a:t>
            </a:r>
            <a:r>
              <a:rPr lang="ro-RO" sz="2800" dirty="0">
                <a:latin typeface="Times New Roman" panose="02020603050405020304" pitchFamily="18" charset="0"/>
                <a:ea typeface="Times New Roman" panose="02020603050405020304" pitchFamily="18" charset="0"/>
                <a:cs typeface="Times New Roman" panose="02020603050405020304" pitchFamily="18" charset="0"/>
              </a:rPr>
              <a:t> speciale”. Obiectele expertizei judiciare sunt doar cele legate de cazul concret </a:t>
            </a:r>
            <a:r>
              <a:rPr lang="ro-RO" sz="2800" dirty="0" err="1">
                <a:latin typeface="Times New Roman" panose="02020603050405020304" pitchFamily="18" charset="0"/>
                <a:ea typeface="Times New Roman" panose="02020603050405020304" pitchFamily="18" charset="0"/>
                <a:cs typeface="Times New Roman" panose="02020603050405020304" pitchFamily="18" charset="0"/>
              </a:rPr>
              <a:t>şi</a:t>
            </a:r>
            <a:r>
              <a:rPr lang="ro-RO" sz="2800" dirty="0">
                <a:latin typeface="Times New Roman" panose="02020603050405020304" pitchFamily="18" charset="0"/>
                <a:ea typeface="Times New Roman" panose="02020603050405020304" pitchFamily="18" charset="0"/>
                <a:cs typeface="Times New Roman" panose="02020603050405020304" pitchFamily="18" charset="0"/>
              </a:rPr>
              <a:t> concluziile formulate de către expert asupra acestora, în urma cercetărilor efectuate, se referă doar la ele și la circumstanțele date cercetate. </a:t>
            </a:r>
            <a:endParaRPr lang="ru-RU" sz="2800" dirty="0">
              <a:latin typeface="Calibri" panose="020F0502020204030204" pitchFamily="34" charset="0"/>
              <a:ea typeface="Calibri" panose="020F0502020204030204" pitchFamily="34" charset="0"/>
              <a:cs typeface="Times New Roman" panose="02020603050405020304" pitchFamily="18" charset="0"/>
            </a:endParaRPr>
          </a:p>
          <a:p>
            <a:endParaRPr lang="ru-RU" dirty="0"/>
          </a:p>
        </p:txBody>
      </p:sp>
      <p:pic>
        <p:nvPicPr>
          <p:cNvPr id="4" name="Рисунок 3"/>
          <p:cNvPicPr>
            <a:picLocks noChangeAspect="1"/>
          </p:cNvPicPr>
          <p:nvPr/>
        </p:nvPicPr>
        <p:blipFill>
          <a:blip r:embed="rId2"/>
          <a:stretch>
            <a:fillRect/>
          </a:stretch>
        </p:blipFill>
        <p:spPr>
          <a:xfrm>
            <a:off x="8073055" y="438150"/>
            <a:ext cx="2886075" cy="1581150"/>
          </a:xfrm>
          <a:prstGeom prst="rect">
            <a:avLst/>
          </a:prstGeom>
        </p:spPr>
      </p:pic>
    </p:spTree>
    <p:extLst>
      <p:ext uri="{BB962C8B-B14F-4D97-AF65-F5344CB8AC3E}">
        <p14:creationId xmlns:p14="http://schemas.microsoft.com/office/powerpoint/2010/main" val="184265250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ro-RO" sz="3200" dirty="0">
                <a:solidFill>
                  <a:srgbClr val="FF0000"/>
                </a:solidFill>
                <a:latin typeface="Times New Roman" panose="02020603050405020304" pitchFamily="18" charset="0"/>
                <a:ea typeface="Times New Roman" panose="02020603050405020304" pitchFamily="18" charset="0"/>
                <a:cs typeface="+mn-cs"/>
              </a:rPr>
              <a:t>Expertiza </a:t>
            </a:r>
            <a:r>
              <a:rPr lang="ro-RO" sz="3200" dirty="0" smtClean="0">
                <a:solidFill>
                  <a:srgbClr val="FF0000"/>
                </a:solidFill>
                <a:latin typeface="Times New Roman" panose="02020603050405020304" pitchFamily="18" charset="0"/>
                <a:ea typeface="Times New Roman" panose="02020603050405020304" pitchFamily="18" charset="0"/>
                <a:cs typeface="+mn-cs"/>
              </a:rPr>
              <a:t>judiciară – formă de ajutor</a:t>
            </a:r>
            <a:endParaRPr lang="ru-RU" sz="3200" dirty="0">
              <a:solidFill>
                <a:srgbClr val="FF0000"/>
              </a:solidFill>
            </a:endParaRPr>
          </a:p>
        </p:txBody>
      </p:sp>
      <p:sp>
        <p:nvSpPr>
          <p:cNvPr id="3" name="Объект 2"/>
          <p:cNvSpPr>
            <a:spLocks noGrp="1"/>
          </p:cNvSpPr>
          <p:nvPr>
            <p:ph idx="1"/>
          </p:nvPr>
        </p:nvSpPr>
        <p:spPr>
          <a:xfrm>
            <a:off x="2589212" y="1650670"/>
            <a:ext cx="8915400" cy="4260552"/>
          </a:xfrm>
        </p:spPr>
        <p:txBody>
          <a:bodyPr>
            <a:normAutofit/>
          </a:bodyPr>
          <a:lstStyle/>
          <a:p>
            <a:pPr algn="just"/>
            <a:r>
              <a:rPr lang="ro-RO" sz="2400" dirty="0">
                <a:latin typeface="Times New Roman" panose="02020603050405020304" pitchFamily="18" charset="0"/>
                <a:ea typeface="Times New Roman" panose="02020603050405020304" pitchFamily="18" charset="0"/>
              </a:rPr>
              <a:t>Expertiza judiciară nu se efectuează după bunul plac al expertului, ci doar în conformitate cu „</a:t>
            </a:r>
            <a:r>
              <a:rPr lang="ro-RO" sz="2400" b="1" dirty="0">
                <a:latin typeface="Times New Roman" panose="02020603050405020304" pitchFamily="18" charset="0"/>
                <a:ea typeface="Times New Roman" panose="02020603050405020304" pitchFamily="18" charset="0"/>
              </a:rPr>
              <a:t>metoda de efectuare a expertizelor judiciare” </a:t>
            </a:r>
            <a:r>
              <a:rPr lang="ro-RO" sz="2400" dirty="0">
                <a:latin typeface="Times New Roman" panose="02020603050405020304" pitchFamily="18" charset="0"/>
                <a:ea typeface="Times New Roman" panose="02020603050405020304" pitchFamily="18" charset="0"/>
              </a:rPr>
              <a:t>care presupune anumite etape de cercetare și obligă atât respectarea strictă a consecutivității lor, cât și a procedeelor și mijloacelor aplicate pentru aceste cercetări. </a:t>
            </a:r>
            <a:endParaRPr lang="ro-RO" sz="2400" dirty="0" smtClean="0">
              <a:latin typeface="Times New Roman" panose="02020603050405020304" pitchFamily="18" charset="0"/>
              <a:ea typeface="Times New Roman" panose="02020603050405020304" pitchFamily="18" charset="0"/>
            </a:endParaRPr>
          </a:p>
          <a:p>
            <a:pPr algn="just"/>
            <a:r>
              <a:rPr lang="ro-RO" sz="2400" dirty="0">
                <a:latin typeface="Times New Roman" panose="02020603050405020304" pitchFamily="18" charset="0"/>
                <a:ea typeface="Times New Roman" panose="02020603050405020304" pitchFamily="18" charset="0"/>
              </a:rPr>
              <a:t>Pentru fiecare specialitate de expertiză, în funcție de  obiectele și obiectivele concrete, în metode sunt specificate atât particularitățile de examinare a obiectelor, a procedeelor </a:t>
            </a:r>
            <a:r>
              <a:rPr lang="ro-RO" sz="2400" dirty="0" err="1">
                <a:latin typeface="Times New Roman" panose="02020603050405020304" pitchFamily="18" charset="0"/>
                <a:ea typeface="Times New Roman" panose="02020603050405020304" pitchFamily="18" charset="0"/>
              </a:rPr>
              <a:t>şi</a:t>
            </a:r>
            <a:r>
              <a:rPr lang="ro-RO" sz="2400" dirty="0">
                <a:latin typeface="Times New Roman" panose="02020603050405020304" pitchFamily="18" charset="0"/>
                <a:ea typeface="Times New Roman" panose="02020603050405020304" pitchFamily="18" charset="0"/>
              </a:rPr>
              <a:t> a arsenalului de metode de cercetare specifice, cât și a condițiilor de aplicare a mijloacelor tehnice speciale,  pentru realizarea obiectivelor scontate.</a:t>
            </a:r>
            <a:endParaRPr lang="ru-RU" sz="2400" dirty="0"/>
          </a:p>
        </p:txBody>
      </p:sp>
    </p:spTree>
    <p:extLst>
      <p:ext uri="{BB962C8B-B14F-4D97-AF65-F5344CB8AC3E}">
        <p14:creationId xmlns:p14="http://schemas.microsoft.com/office/powerpoint/2010/main" val="332383961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x-none" dirty="0" smtClean="0">
                <a:solidFill>
                  <a:srgbClr val="FF0000"/>
                </a:solidFill>
              </a:rPr>
              <a:t>Expertul este cercetător și  interpretator științific</a:t>
            </a:r>
            <a:endParaRPr lang="ru-RU" dirty="0">
              <a:solidFill>
                <a:srgbClr val="FF0000"/>
              </a:solidFill>
            </a:endParaRPr>
          </a:p>
        </p:txBody>
      </p:sp>
      <p:sp>
        <p:nvSpPr>
          <p:cNvPr id="3" name="Объект 2"/>
          <p:cNvSpPr>
            <a:spLocks noGrp="1"/>
          </p:cNvSpPr>
          <p:nvPr>
            <p:ph idx="1"/>
          </p:nvPr>
        </p:nvSpPr>
        <p:spPr/>
        <p:txBody>
          <a:bodyPr>
            <a:normAutofit fontScale="92500" lnSpcReduction="10000"/>
          </a:bodyPr>
          <a:lstStyle/>
          <a:p>
            <a:pPr algn="just"/>
            <a:r>
              <a:rPr lang="ro-RO" dirty="0"/>
              <a:t>Totodată, în procesul efectuării expertizei, expertul nu doar înregistrează careva rezultate în urma examinărilor, ci interpretează aceste rezultate prin raționamente logice, fondate pe legitățile de bază ale unei sau altei științe, acțiunea cărora este deja demonstrată prin experiența științifică, descrisă în literatura de specialitate, monografii, articole, aprobate și recunoscute de oamenii de știință</a:t>
            </a:r>
            <a:r>
              <a:rPr lang="ro-RO" dirty="0" smtClean="0"/>
              <a:t>.</a:t>
            </a:r>
          </a:p>
          <a:p>
            <a:pPr algn="just"/>
            <a:r>
              <a:rPr lang="ro-RO" dirty="0"/>
              <a:t>În același timp, expertul, de fiecare dată când este cazul (indiciat în metodă), singur realizează experimentul științific asupra obiectelor examinate în cadrul expertizei, demonstrând acțiunea acestor legități și în cazul obiectelor și circumstanțelor expertizate. </a:t>
            </a:r>
            <a:endParaRPr lang="ro-RO" dirty="0" smtClean="0"/>
          </a:p>
          <a:p>
            <a:pPr algn="just"/>
            <a:r>
              <a:rPr lang="ro-RO" dirty="0" smtClean="0"/>
              <a:t>Expertul </a:t>
            </a:r>
            <a:r>
              <a:rPr lang="ro-RO" dirty="0"/>
              <a:t>apreciază rezultatele obținute  prin prisma cunoștințelor sale în domeniul respectiv al științei, experienței profesionale, formulările în concluzii sunt bazate pe un complex precis de criterii științifice de apreciere a rezultatelor, în care sunt incluse și „convingerile proprii”  sau „simțul profesional</a:t>
            </a:r>
            <a:r>
              <a:rPr lang="ro-RO" dirty="0" smtClean="0"/>
              <a:t>”.</a:t>
            </a:r>
            <a:endParaRPr lang="ru-RU" dirty="0"/>
          </a:p>
        </p:txBody>
      </p:sp>
      <p:pic>
        <p:nvPicPr>
          <p:cNvPr id="4" name="Рисунок 3"/>
          <p:cNvPicPr>
            <a:picLocks noChangeAspect="1"/>
          </p:cNvPicPr>
          <p:nvPr/>
        </p:nvPicPr>
        <p:blipFill>
          <a:blip r:embed="rId2"/>
          <a:stretch>
            <a:fillRect/>
          </a:stretch>
        </p:blipFill>
        <p:spPr>
          <a:xfrm>
            <a:off x="198437" y="2133600"/>
            <a:ext cx="2390775" cy="1914525"/>
          </a:xfrm>
          <a:prstGeom prst="rect">
            <a:avLst/>
          </a:prstGeom>
        </p:spPr>
      </p:pic>
    </p:spTree>
    <p:extLst>
      <p:ext uri="{BB962C8B-B14F-4D97-AF65-F5344CB8AC3E}">
        <p14:creationId xmlns:p14="http://schemas.microsoft.com/office/powerpoint/2010/main" val="122863634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x-none" dirty="0" smtClean="0"/>
              <a:t>Expert înseamnă – experiență</a:t>
            </a:r>
            <a:endParaRPr lang="ru-RU" dirty="0"/>
          </a:p>
        </p:txBody>
      </p:sp>
      <p:sp>
        <p:nvSpPr>
          <p:cNvPr id="3" name="Объект 2"/>
          <p:cNvSpPr>
            <a:spLocks noGrp="1"/>
          </p:cNvSpPr>
          <p:nvPr>
            <p:ph idx="1"/>
          </p:nvPr>
        </p:nvSpPr>
        <p:spPr>
          <a:xfrm>
            <a:off x="2592925" y="2264229"/>
            <a:ext cx="8915400" cy="3777622"/>
          </a:xfrm>
        </p:spPr>
        <p:txBody>
          <a:bodyPr/>
          <a:lstStyle/>
          <a:p>
            <a:pPr marL="0" indent="0">
              <a:buNone/>
            </a:pPr>
            <a:r>
              <a:rPr lang="ro-RO" dirty="0" smtClean="0"/>
              <a:t>După </a:t>
            </a:r>
            <a:r>
              <a:rPr lang="ro-RO" dirty="0"/>
              <a:t>cum vedeți, o persoană nu poate fi expert fără experiență, deoarece, în acest caz, concluziile formulate ar fi doar concluziile unui specialist, dar numai nu ale unui expert</a:t>
            </a:r>
            <a:r>
              <a:rPr lang="ro-RO" dirty="0" smtClean="0"/>
              <a:t>.</a:t>
            </a:r>
          </a:p>
          <a:p>
            <a:pPr marL="0" indent="0" algn="just">
              <a:buNone/>
            </a:pPr>
            <a:r>
              <a:rPr lang="ro-RO" b="1" dirty="0"/>
              <a:t>Credibilitatea concluziilor expertului </a:t>
            </a:r>
            <a:r>
              <a:rPr lang="ro-RO" dirty="0"/>
              <a:t>este superioară celor formulate de alți cercetători, deoarece doar expertul, prin însăși esența activității sale, poate formula cele mai obiective concluzii, luând în calcul procesul fiziologic de automatizare și stereotipizare a deprinderilor </a:t>
            </a:r>
            <a:r>
              <a:rPr lang="ro-RO" dirty="0" err="1"/>
              <a:t>ştiinţifico</a:t>
            </a:r>
            <a:r>
              <a:rPr lang="ro-RO" dirty="0"/>
              <a:t>-practice pe parcursul  acumulării experienței, fapt ce îl situează la nivel de „</a:t>
            </a:r>
            <a:r>
              <a:rPr lang="ro-RO" dirty="0" err="1"/>
              <a:t>bio</a:t>
            </a:r>
            <a:r>
              <a:rPr lang="ro-RO" dirty="0"/>
              <a:t>-robot investigator”,  când practic se elimină  subiectivismul în formularea concluziilor, deoarece, în aprecierea rezultatelor, pentru expert nu există niciun mărunțiș care poate fi neglijat.  </a:t>
            </a:r>
            <a:endParaRPr lang="ru-RU" dirty="0"/>
          </a:p>
          <a:p>
            <a:pPr marL="0" indent="0">
              <a:buNone/>
            </a:pPr>
            <a:endParaRPr lang="ru-RU" dirty="0"/>
          </a:p>
        </p:txBody>
      </p:sp>
    </p:spTree>
    <p:extLst>
      <p:ext uri="{BB962C8B-B14F-4D97-AF65-F5344CB8AC3E}">
        <p14:creationId xmlns:p14="http://schemas.microsoft.com/office/powerpoint/2010/main" val="267002565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x-none" dirty="0" smtClean="0">
                <a:solidFill>
                  <a:srgbClr val="FF0000"/>
                </a:solidFill>
              </a:rPr>
              <a:t>CE este ”specialist” și ce este ”expert”</a:t>
            </a:r>
            <a:endParaRPr lang="ru-RU" dirty="0">
              <a:solidFill>
                <a:srgbClr val="FF0000"/>
              </a:solidFill>
            </a:endParaRPr>
          </a:p>
        </p:txBody>
      </p:sp>
      <p:sp>
        <p:nvSpPr>
          <p:cNvPr id="3" name="Объект 2"/>
          <p:cNvSpPr>
            <a:spLocks noGrp="1"/>
          </p:cNvSpPr>
          <p:nvPr>
            <p:ph idx="1"/>
          </p:nvPr>
        </p:nvSpPr>
        <p:spPr/>
        <p:txBody>
          <a:bodyPr>
            <a:normAutofit/>
          </a:bodyPr>
          <a:lstStyle/>
          <a:p>
            <a:pPr algn="just">
              <a:lnSpc>
                <a:spcPct val="107000"/>
              </a:lnSpc>
            </a:pPr>
            <a:r>
              <a:rPr lang="ro-RO" sz="2800" dirty="0">
                <a:latin typeface="Times New Roman" panose="02020603050405020304" pitchFamily="18" charset="0"/>
                <a:ea typeface="Times New Roman" panose="02020603050405020304" pitchFamily="18" charset="0"/>
                <a:cs typeface="Times New Roman" panose="02020603050405020304" pitchFamily="18" charset="0"/>
              </a:rPr>
              <a:t>aceste două </a:t>
            </a:r>
            <a:r>
              <a:rPr lang="ro-RO" sz="2800" dirty="0" err="1">
                <a:latin typeface="Times New Roman" panose="02020603050405020304" pitchFamily="18" charset="0"/>
                <a:ea typeface="Times New Roman" panose="02020603050405020304" pitchFamily="18" charset="0"/>
                <a:cs typeface="Times New Roman" panose="02020603050405020304" pitchFamily="18" charset="0"/>
              </a:rPr>
              <a:t>noţiuni</a:t>
            </a:r>
            <a:r>
              <a:rPr lang="ro-RO" sz="2800" dirty="0">
                <a:latin typeface="Times New Roman" panose="02020603050405020304" pitchFamily="18" charset="0"/>
                <a:ea typeface="Times New Roman" panose="02020603050405020304" pitchFamily="18" charset="0"/>
                <a:cs typeface="Times New Roman" panose="02020603050405020304" pitchFamily="18" charset="0"/>
              </a:rPr>
              <a:t> „specialist” </a:t>
            </a:r>
            <a:r>
              <a:rPr lang="ro-RO" sz="2800" dirty="0" err="1">
                <a:latin typeface="Times New Roman" panose="02020603050405020304" pitchFamily="18" charset="0"/>
                <a:ea typeface="Times New Roman" panose="02020603050405020304" pitchFamily="18" charset="0"/>
                <a:cs typeface="Times New Roman" panose="02020603050405020304" pitchFamily="18" charset="0"/>
              </a:rPr>
              <a:t>şi</a:t>
            </a:r>
            <a:r>
              <a:rPr lang="ro-RO" sz="2800" dirty="0">
                <a:latin typeface="Times New Roman" panose="02020603050405020304" pitchFamily="18" charset="0"/>
                <a:ea typeface="Times New Roman" panose="02020603050405020304" pitchFamily="18" charset="0"/>
                <a:cs typeface="Times New Roman" panose="02020603050405020304" pitchFamily="18" charset="0"/>
              </a:rPr>
              <a:t> „expert”, prezintă </a:t>
            </a:r>
            <a:r>
              <a:rPr lang="ro-RO" sz="2800" b="1" dirty="0">
                <a:latin typeface="Times New Roman" panose="02020603050405020304" pitchFamily="18" charset="0"/>
                <a:ea typeface="Times New Roman" panose="02020603050405020304" pitchFamily="18" charset="0"/>
                <a:cs typeface="Times New Roman" panose="02020603050405020304" pitchFamily="18" charset="0"/>
              </a:rPr>
              <a:t>nivelurile de </a:t>
            </a:r>
            <a:r>
              <a:rPr lang="ro-RO" sz="2800" b="1" dirty="0" err="1">
                <a:latin typeface="Times New Roman" panose="02020603050405020304" pitchFamily="18" charset="0"/>
                <a:ea typeface="Times New Roman" panose="02020603050405020304" pitchFamily="18" charset="0"/>
                <a:cs typeface="Times New Roman" panose="02020603050405020304" pitchFamily="18" charset="0"/>
              </a:rPr>
              <a:t>competenţă</a:t>
            </a:r>
            <a:r>
              <a:rPr lang="ro-RO" sz="2800" b="1" dirty="0">
                <a:latin typeface="Times New Roman" panose="02020603050405020304" pitchFamily="18" charset="0"/>
                <a:ea typeface="Times New Roman" panose="02020603050405020304" pitchFamily="18" charset="0"/>
                <a:cs typeface="Times New Roman" panose="02020603050405020304" pitchFamily="18" charset="0"/>
              </a:rPr>
              <a:t> a persoanelor ce posedă </a:t>
            </a:r>
            <a:r>
              <a:rPr lang="ro-RO" sz="2800" b="1" dirty="0" err="1">
                <a:latin typeface="Times New Roman" panose="02020603050405020304" pitchFamily="18" charset="0"/>
                <a:ea typeface="Times New Roman" panose="02020603050405020304" pitchFamily="18" charset="0"/>
                <a:cs typeface="Times New Roman" panose="02020603050405020304" pitchFamily="18" charset="0"/>
              </a:rPr>
              <a:t>cunoştinţe</a:t>
            </a:r>
            <a:r>
              <a:rPr lang="ro-RO" sz="2800" b="1" dirty="0">
                <a:latin typeface="Times New Roman" panose="02020603050405020304" pitchFamily="18" charset="0"/>
                <a:ea typeface="Times New Roman" panose="02020603050405020304" pitchFamily="18" charset="0"/>
                <a:cs typeface="Times New Roman" panose="02020603050405020304" pitchFamily="18" charset="0"/>
              </a:rPr>
              <a:t> speciale</a:t>
            </a:r>
            <a:r>
              <a:rPr lang="ro-RO" sz="2800" dirty="0">
                <a:latin typeface="Times New Roman" panose="02020603050405020304" pitchFamily="18" charset="0"/>
                <a:ea typeface="Times New Roman" panose="02020603050405020304" pitchFamily="18" charset="0"/>
                <a:cs typeface="Times New Roman" panose="02020603050405020304" pitchFamily="18" charset="0"/>
              </a:rPr>
              <a:t>, (cunoștințe în </a:t>
            </a:r>
            <a:r>
              <a:rPr lang="ro-RO" sz="2800" u="sng" dirty="0">
                <a:latin typeface="Times New Roman" panose="02020603050405020304" pitchFamily="18" charset="0"/>
                <a:ea typeface="Times New Roman" panose="02020603050405020304" pitchFamily="18" charset="0"/>
                <a:cs typeface="Times New Roman" panose="02020603050405020304" pitchFamily="18" charset="0"/>
              </a:rPr>
              <a:t>depistarea, fixarea, ridicarea </a:t>
            </a:r>
            <a:r>
              <a:rPr lang="ro-RO" sz="2800" u="sng" dirty="0" err="1">
                <a:latin typeface="Times New Roman" panose="02020603050405020304" pitchFamily="18" charset="0"/>
                <a:ea typeface="Times New Roman" panose="02020603050405020304" pitchFamily="18" charset="0"/>
                <a:cs typeface="Times New Roman" panose="02020603050405020304" pitchFamily="18" charset="0"/>
              </a:rPr>
              <a:t>şi</a:t>
            </a:r>
            <a:r>
              <a:rPr lang="ro-RO" sz="2800" u="sng" dirty="0">
                <a:latin typeface="Times New Roman" panose="02020603050405020304" pitchFamily="18" charset="0"/>
                <a:ea typeface="Times New Roman" panose="02020603050405020304" pitchFamily="18" charset="0"/>
                <a:cs typeface="Times New Roman" panose="02020603050405020304" pitchFamily="18" charset="0"/>
              </a:rPr>
              <a:t> examinarea urmelor </a:t>
            </a:r>
            <a:r>
              <a:rPr lang="ro-RO" sz="2800" u="sng" dirty="0" err="1">
                <a:latin typeface="Times New Roman" panose="02020603050405020304" pitchFamily="18" charset="0"/>
                <a:ea typeface="Times New Roman" panose="02020603050405020304" pitchFamily="18" charset="0"/>
                <a:cs typeface="Times New Roman" panose="02020603050405020304" pitchFamily="18" charset="0"/>
              </a:rPr>
              <a:t>şi</a:t>
            </a:r>
            <a:r>
              <a:rPr lang="ro-RO" sz="2800" u="sng" dirty="0">
                <a:latin typeface="Times New Roman" panose="02020603050405020304" pitchFamily="18" charset="0"/>
                <a:ea typeface="Times New Roman" panose="02020603050405020304" pitchFamily="18" charset="0"/>
                <a:cs typeface="Times New Roman" panose="02020603050405020304" pitchFamily="18" charset="0"/>
              </a:rPr>
              <a:t> mijloacelor materiale de probă)</a:t>
            </a:r>
            <a:r>
              <a:rPr lang="ro-RO" sz="2800" dirty="0">
                <a:latin typeface="Times New Roman" panose="02020603050405020304" pitchFamily="18" charset="0"/>
                <a:ea typeface="Times New Roman" panose="02020603050405020304" pitchFamily="18" charset="0"/>
                <a:cs typeface="Times New Roman" panose="02020603050405020304" pitchFamily="18" charset="0"/>
              </a:rPr>
              <a:t>, doar că „specialistul” impune numai </a:t>
            </a:r>
            <a:r>
              <a:rPr lang="ro-RO" sz="2800" dirty="0" err="1">
                <a:latin typeface="Times New Roman" panose="02020603050405020304" pitchFamily="18" charset="0"/>
                <a:ea typeface="Times New Roman" panose="02020603050405020304" pitchFamily="18" charset="0"/>
                <a:cs typeface="Times New Roman" panose="02020603050405020304" pitchFamily="18" charset="0"/>
              </a:rPr>
              <a:t>cunoştinţe</a:t>
            </a:r>
            <a:r>
              <a:rPr lang="ro-RO" sz="2800" dirty="0">
                <a:latin typeface="Times New Roman" panose="02020603050405020304" pitchFamily="18" charset="0"/>
                <a:ea typeface="Times New Roman" panose="02020603050405020304" pitchFamily="18" charset="0"/>
                <a:cs typeface="Times New Roman" panose="02020603050405020304" pitchFamily="18" charset="0"/>
              </a:rPr>
              <a:t> SPECIALE  pe care le poate aplica, iar expertul – în mod obligatoriu –  </a:t>
            </a:r>
            <a:r>
              <a:rPr lang="ro-RO" sz="2800" b="1" dirty="0">
                <a:latin typeface="Times New Roman" panose="02020603050405020304" pitchFamily="18" charset="0"/>
                <a:ea typeface="Times New Roman" panose="02020603050405020304" pitchFamily="18" charset="0"/>
                <a:cs typeface="Times New Roman" panose="02020603050405020304" pitchFamily="18" charset="0"/>
              </a:rPr>
              <a:t>experiență</a:t>
            </a:r>
            <a:r>
              <a:rPr lang="ro-RO" sz="2800" dirty="0">
                <a:latin typeface="Times New Roman" panose="02020603050405020304" pitchFamily="18" charset="0"/>
                <a:ea typeface="Times New Roman" panose="02020603050405020304" pitchFamily="18" charset="0"/>
                <a:cs typeface="Times New Roman" panose="02020603050405020304" pitchFamily="18" charset="0"/>
              </a:rPr>
              <a:t> </a:t>
            </a:r>
            <a:r>
              <a:rPr lang="ro-RO" sz="2800" b="1" dirty="0">
                <a:latin typeface="Times New Roman" panose="02020603050405020304" pitchFamily="18" charset="0"/>
                <a:ea typeface="Times New Roman" panose="02020603050405020304" pitchFamily="18" charset="0"/>
                <a:cs typeface="Times New Roman" panose="02020603050405020304" pitchFamily="18" charset="0"/>
              </a:rPr>
              <a:t>demonstrată </a:t>
            </a:r>
            <a:r>
              <a:rPr lang="ro-RO" sz="2800" dirty="0">
                <a:latin typeface="Times New Roman" panose="02020603050405020304" pitchFamily="18" charset="0"/>
                <a:ea typeface="Times New Roman" panose="02020603050405020304" pitchFamily="18" charset="0"/>
                <a:cs typeface="Times New Roman" panose="02020603050405020304" pitchFamily="18" charset="0"/>
              </a:rPr>
              <a:t>în aplicarea acestor cunoștințe SPECIALE.  </a:t>
            </a:r>
            <a:endParaRPr lang="ru-RU" sz="2800" dirty="0">
              <a:latin typeface="Calibri" panose="020F0502020204030204" pitchFamily="34" charset="0"/>
              <a:ea typeface="Calibri" panose="020F0502020204030204" pitchFamily="34" charset="0"/>
              <a:cs typeface="Times New Roman" panose="02020603050405020304" pitchFamily="18" charset="0"/>
            </a:endParaRPr>
          </a:p>
          <a:p>
            <a:endParaRPr lang="ru-RU" sz="2800" dirty="0"/>
          </a:p>
        </p:txBody>
      </p:sp>
    </p:spTree>
    <p:extLst>
      <p:ext uri="{BB962C8B-B14F-4D97-AF65-F5344CB8AC3E}">
        <p14:creationId xmlns:p14="http://schemas.microsoft.com/office/powerpoint/2010/main" val="428727320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288051" y="671612"/>
            <a:ext cx="8911687" cy="1280890"/>
          </a:xfrm>
        </p:spPr>
        <p:txBody>
          <a:bodyPr/>
          <a:lstStyle/>
          <a:p>
            <a:r>
              <a:rPr lang="x-none" dirty="0" smtClean="0">
                <a:solidFill>
                  <a:srgbClr val="FF0000"/>
                </a:solidFill>
              </a:rPr>
              <a:t>Când și cum se  numește expertiza?</a:t>
            </a:r>
            <a:endParaRPr lang="ru-RU" dirty="0">
              <a:solidFill>
                <a:srgbClr val="FF0000"/>
              </a:solidFill>
            </a:endParaRPr>
          </a:p>
        </p:txBody>
      </p:sp>
      <p:sp>
        <p:nvSpPr>
          <p:cNvPr id="3" name="Объект 2"/>
          <p:cNvSpPr>
            <a:spLocks noGrp="1"/>
          </p:cNvSpPr>
          <p:nvPr>
            <p:ph idx="1"/>
          </p:nvPr>
        </p:nvSpPr>
        <p:spPr>
          <a:xfrm>
            <a:off x="1983179" y="1531917"/>
            <a:ext cx="9521433" cy="4379305"/>
          </a:xfrm>
        </p:spPr>
        <p:txBody>
          <a:bodyPr>
            <a:normAutofit fontScale="85000" lnSpcReduction="20000"/>
          </a:bodyPr>
          <a:lstStyle/>
          <a:p>
            <a:r>
              <a:rPr lang="x-none" sz="4400" dirty="0" smtClean="0"/>
              <a:t>Când sunt necesare ”cunoștințe speciale”;</a:t>
            </a:r>
          </a:p>
          <a:p>
            <a:r>
              <a:rPr lang="x-none" sz="4400" dirty="0" smtClean="0"/>
              <a:t>Nu se adresează întrebări juridice;</a:t>
            </a:r>
          </a:p>
          <a:p>
            <a:r>
              <a:rPr lang="x-none" sz="4400" dirty="0" smtClean="0"/>
              <a:t>Totul se pune la dispoziția expertului;</a:t>
            </a:r>
          </a:p>
          <a:p>
            <a:r>
              <a:rPr lang="x-none" sz="4400" dirty="0" smtClean="0"/>
              <a:t>Întrebările reiese din materialele acumulate și obiectele prezentate;</a:t>
            </a:r>
          </a:p>
          <a:p>
            <a:r>
              <a:rPr lang="x-none" sz="4400" dirty="0" smtClean="0"/>
              <a:t>Întrebările se formulează de către ordonator.</a:t>
            </a:r>
            <a:endParaRPr lang="ru-RU" sz="4400" dirty="0"/>
          </a:p>
        </p:txBody>
      </p:sp>
    </p:spTree>
    <p:extLst>
      <p:ext uri="{BB962C8B-B14F-4D97-AF65-F5344CB8AC3E}">
        <p14:creationId xmlns:p14="http://schemas.microsoft.com/office/powerpoint/2010/main" val="147701810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x-none" dirty="0" smtClean="0">
                <a:solidFill>
                  <a:srgbClr val="774E98"/>
                </a:solidFill>
              </a:rPr>
              <a:t>Subiectele pentru întâlnirea de azi:</a:t>
            </a:r>
            <a:endParaRPr lang="ru-RU" dirty="0">
              <a:solidFill>
                <a:srgbClr val="774E98"/>
              </a:solidFill>
            </a:endParaRPr>
          </a:p>
        </p:txBody>
      </p:sp>
      <p:sp>
        <p:nvSpPr>
          <p:cNvPr id="3" name="Объект 2"/>
          <p:cNvSpPr>
            <a:spLocks noGrp="1"/>
          </p:cNvSpPr>
          <p:nvPr>
            <p:ph idx="1"/>
          </p:nvPr>
        </p:nvSpPr>
        <p:spPr/>
        <p:txBody>
          <a:bodyPr/>
          <a:lstStyle/>
          <a:p>
            <a:pPr marL="342900" lvl="0" indent="-342900" algn="just" fontAlgn="base">
              <a:lnSpc>
                <a:spcPct val="200000"/>
              </a:lnSpc>
              <a:spcAft>
                <a:spcPts val="0"/>
              </a:spcAft>
              <a:tabLst>
                <a:tab pos="457200" algn="l"/>
              </a:tabLst>
            </a:pPr>
            <a:r>
              <a:rPr lang="en-US" dirty="0">
                <a:solidFill>
                  <a:srgbClr val="000000"/>
                </a:solidFill>
                <a:latin typeface="Arial" panose="020B0604020202020204" pitchFamily="34" charset="0"/>
                <a:ea typeface="Times New Roman" panose="02020603050405020304" pitchFamily="18" charset="0"/>
                <a:cs typeface="Times New Roman" panose="02020603050405020304" pitchFamily="18" charset="0"/>
              </a:rPr>
              <a:t>   </a:t>
            </a:r>
            <a:r>
              <a:rPr lang="en-US" b="1" dirty="0" err="1">
                <a:solidFill>
                  <a:schemeClr val="tx1"/>
                </a:solidFill>
                <a:latin typeface="Arial" panose="020B0604020202020204" pitchFamily="34" charset="0"/>
                <a:ea typeface="Times New Roman" panose="02020603050405020304" pitchFamily="18" charset="0"/>
                <a:cs typeface="Times New Roman" panose="02020603050405020304" pitchFamily="18" charset="0"/>
              </a:rPr>
              <a:t>Utilizarea</a:t>
            </a:r>
            <a:r>
              <a:rPr lang="en-US" b="1" dirty="0">
                <a:solidFill>
                  <a:schemeClr val="tx1"/>
                </a:solidFill>
                <a:latin typeface="Arial" panose="020B0604020202020204" pitchFamily="34" charset="0"/>
                <a:ea typeface="Times New Roman" panose="02020603050405020304" pitchFamily="18" charset="0"/>
                <a:cs typeface="Times New Roman" panose="02020603050405020304" pitchFamily="18" charset="0"/>
              </a:rPr>
              <a:t> </a:t>
            </a:r>
            <a:r>
              <a:rPr lang="en-US" b="1" dirty="0" err="1">
                <a:solidFill>
                  <a:schemeClr val="tx1"/>
                </a:solidFill>
                <a:latin typeface="Arial" panose="020B0604020202020204" pitchFamily="34" charset="0"/>
                <a:ea typeface="Times New Roman" panose="02020603050405020304" pitchFamily="18" charset="0"/>
                <a:cs typeface="Times New Roman" panose="02020603050405020304" pitchFamily="18" charset="0"/>
              </a:rPr>
              <a:t>cunoștințelor</a:t>
            </a:r>
            <a:r>
              <a:rPr lang="en-US" b="1" dirty="0">
                <a:solidFill>
                  <a:schemeClr val="tx1"/>
                </a:solidFill>
                <a:latin typeface="Arial" panose="020B0604020202020204" pitchFamily="34" charset="0"/>
                <a:ea typeface="Times New Roman" panose="02020603050405020304" pitchFamily="18" charset="0"/>
                <a:cs typeface="Times New Roman" panose="02020603050405020304" pitchFamily="18" charset="0"/>
              </a:rPr>
              <a:t> </a:t>
            </a:r>
            <a:r>
              <a:rPr lang="en-US" b="1" dirty="0" err="1" smtClean="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speciale</a:t>
            </a:r>
            <a:r>
              <a:rPr lang="en-US" b="1" dirty="0" smtClean="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 </a:t>
            </a:r>
            <a:r>
              <a:rPr lang="en-US" b="1" dirty="0" err="1" smtClean="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în</a:t>
            </a:r>
            <a:r>
              <a:rPr lang="en-US" b="1" dirty="0" smtClean="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 </a:t>
            </a:r>
            <a:r>
              <a:rPr lang="en-US" b="1" dirty="0" err="1" smtClean="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justiția</a:t>
            </a:r>
            <a:r>
              <a:rPr lang="en-US" b="1" dirty="0" smtClean="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 </a:t>
            </a:r>
            <a:r>
              <a:rPr lang="en-US" b="1" dirty="0" err="1" smtClean="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penală</a:t>
            </a:r>
            <a:r>
              <a:rPr lang="en-US" b="1" dirty="0" smtClean="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 </a:t>
            </a:r>
            <a:r>
              <a:rPr lang="en-US" b="1" dirty="0" err="1" smtClean="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și</a:t>
            </a:r>
            <a:r>
              <a:rPr lang="en-US" b="1" dirty="0" smtClean="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 </a:t>
            </a:r>
            <a:r>
              <a:rPr lang="en-US" b="1" dirty="0" err="1" smtClean="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civilă</a:t>
            </a:r>
            <a:r>
              <a:rPr lang="en-US" b="1" dirty="0" smtClean="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a:t>
            </a:r>
            <a:endParaRPr lang="ru-RU" sz="2400" b="1" dirty="0" smtClean="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fontAlgn="base">
              <a:lnSpc>
                <a:spcPct val="200000"/>
              </a:lnSpc>
              <a:spcAft>
                <a:spcPts val="0"/>
              </a:spcAft>
              <a:tabLst>
                <a:tab pos="457200" algn="l"/>
              </a:tabLst>
            </a:pPr>
            <a:r>
              <a:rPr lang="x-none" b="1" dirty="0" smtClean="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    </a:t>
            </a:r>
            <a:r>
              <a:rPr lang="x-none" b="1" dirty="0" smtClean="0">
                <a:solidFill>
                  <a:schemeClr val="tx1"/>
                </a:solidFill>
                <a:latin typeface="Arial" panose="020B0604020202020204" pitchFamily="34" charset="0"/>
                <a:ea typeface="Times New Roman" panose="02020603050405020304" pitchFamily="18" charset="0"/>
                <a:cs typeface="Times New Roman" panose="02020603050405020304" pitchFamily="18" charset="0"/>
              </a:rPr>
              <a:t>cerințele pentru accedere în profesia de expertul judiciar în RM</a:t>
            </a:r>
            <a:endParaRPr lang="x-none" b="1" dirty="0" smtClean="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endParaRPr>
          </a:p>
          <a:p>
            <a:pPr marL="342900" lvl="0" indent="-342900" algn="just" fontAlgn="base">
              <a:lnSpc>
                <a:spcPct val="200000"/>
              </a:lnSpc>
              <a:spcAft>
                <a:spcPts val="0"/>
              </a:spcAft>
              <a:tabLst>
                <a:tab pos="457200" algn="l"/>
              </a:tabLst>
            </a:pPr>
            <a:r>
              <a:rPr lang="x-none" b="1" dirty="0" smtClean="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   problematica expertizei judiciare în construcții în RM</a:t>
            </a:r>
            <a:endParaRPr lang="ru-RU" sz="2400" b="1" dirty="0" smtClean="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fontAlgn="base">
              <a:lnSpc>
                <a:spcPct val="107000"/>
              </a:lnSpc>
              <a:spcAft>
                <a:spcPts val="800"/>
              </a:spcAft>
              <a:tabLst>
                <a:tab pos="457200" algn="l"/>
              </a:tabLst>
            </a:pPr>
            <a:r>
              <a:rPr lang="x-none" b="1" dirty="0" smtClean="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    </a:t>
            </a:r>
            <a:r>
              <a:rPr lang="x-none" b="1" dirty="0" smtClean="0">
                <a:solidFill>
                  <a:schemeClr val="tx1"/>
                </a:solidFill>
                <a:latin typeface="Arial" panose="020B0604020202020204" pitchFamily="34" charset="0"/>
                <a:ea typeface="Times New Roman" panose="02020603050405020304" pitchFamily="18" charset="0"/>
                <a:cs typeface="Times New Roman" panose="02020603050405020304" pitchFamily="18" charset="0"/>
              </a:rPr>
              <a:t>ce este expertiza judiciară în construcții? </a:t>
            </a:r>
            <a:r>
              <a:rPr lang="x-none" b="1" dirty="0" smtClean="0">
                <a:solidFill>
                  <a:schemeClr val="tx1"/>
                </a:solidFill>
                <a:latin typeface="Arial" panose="020B0604020202020204" pitchFamily="34" charset="0"/>
                <a:cs typeface="Times New Roman" panose="02020603050405020304" pitchFamily="18" charset="0"/>
              </a:rPr>
              <a:t>Ce este expertiza tehnică în construcții? Sunt ele activități similare?</a:t>
            </a:r>
          </a:p>
          <a:p>
            <a:pPr marL="342900" lvl="0" indent="-342900" fontAlgn="base">
              <a:lnSpc>
                <a:spcPct val="107000"/>
              </a:lnSpc>
              <a:spcAft>
                <a:spcPts val="800"/>
              </a:spcAft>
              <a:tabLst>
                <a:tab pos="457200" algn="l"/>
              </a:tabLst>
            </a:pPr>
            <a:r>
              <a:rPr lang="x-none" b="1" dirty="0" smtClean="0">
                <a:solidFill>
                  <a:schemeClr val="tx1"/>
                </a:solidFill>
                <a:latin typeface="Arial" panose="020B0604020202020204" pitchFamily="34" charset="0"/>
                <a:cs typeface="Times New Roman" panose="02020603050405020304" pitchFamily="18" charset="0"/>
              </a:rPr>
              <a:t>  Soluții de redresare a situației actuale</a:t>
            </a:r>
          </a:p>
          <a:p>
            <a:pPr marL="342900" lvl="0" indent="-342900" fontAlgn="base">
              <a:lnSpc>
                <a:spcPct val="107000"/>
              </a:lnSpc>
              <a:spcAft>
                <a:spcPts val="800"/>
              </a:spcAft>
              <a:tabLst>
                <a:tab pos="457200" algn="l"/>
              </a:tabLst>
            </a:pPr>
            <a:endParaRPr lang="x-none" b="1" dirty="0" smtClean="0">
              <a:solidFill>
                <a:schemeClr val="tx1"/>
              </a:solidFill>
              <a:latin typeface="Arial" panose="020B0604020202020204" pitchFamily="34" charset="0"/>
              <a:cs typeface="Times New Roman" panose="02020603050405020304" pitchFamily="18" charset="0"/>
            </a:endParaRPr>
          </a:p>
          <a:p>
            <a:pPr marL="342900" lvl="0" indent="-342900" fontAlgn="base">
              <a:lnSpc>
                <a:spcPct val="107000"/>
              </a:lnSpc>
              <a:spcAft>
                <a:spcPts val="800"/>
              </a:spcAft>
              <a:tabLst>
                <a:tab pos="457200" algn="l"/>
              </a:tabLst>
            </a:pPr>
            <a:endParaRPr lang="ru-RU" dirty="0">
              <a:solidFill>
                <a:srgbClr val="FFC000"/>
              </a:solidFill>
            </a:endParaRPr>
          </a:p>
        </p:txBody>
      </p:sp>
    </p:spTree>
    <p:extLst>
      <p:ext uri="{BB962C8B-B14F-4D97-AF65-F5344CB8AC3E}">
        <p14:creationId xmlns:p14="http://schemas.microsoft.com/office/powerpoint/2010/main" val="181596235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116281" y="624110"/>
            <a:ext cx="10388331" cy="872180"/>
          </a:xfrm>
        </p:spPr>
        <p:txBody>
          <a:bodyPr>
            <a:normAutofit fontScale="90000"/>
          </a:bodyPr>
          <a:lstStyle/>
          <a:p>
            <a:r>
              <a:rPr lang="x-none" sz="2800" b="1" dirty="0">
                <a:solidFill>
                  <a:srgbClr val="FF0000"/>
                </a:solidFill>
                <a:latin typeface="Arial" panose="020B0604020202020204" pitchFamily="34" charset="0"/>
                <a:ea typeface="Times New Roman" panose="02020603050405020304" pitchFamily="18" charset="0"/>
                <a:cs typeface="Times New Roman" panose="02020603050405020304" pitchFamily="18" charset="0"/>
              </a:rPr>
              <a:t>cerințele pentru accedere în profesia de expertul judiciar în RM</a:t>
            </a:r>
            <a:endParaRPr lang="ru-RU" sz="2800" dirty="0">
              <a:solidFill>
                <a:srgbClr val="FF0000"/>
              </a:solidFill>
            </a:endParaRPr>
          </a:p>
        </p:txBody>
      </p:sp>
      <p:sp>
        <p:nvSpPr>
          <p:cNvPr id="3" name="Объект 2"/>
          <p:cNvSpPr>
            <a:spLocks noGrp="1"/>
          </p:cNvSpPr>
          <p:nvPr>
            <p:ph idx="1"/>
          </p:nvPr>
        </p:nvSpPr>
        <p:spPr>
          <a:xfrm>
            <a:off x="1033153" y="1235034"/>
            <a:ext cx="10471459" cy="5486399"/>
          </a:xfrm>
        </p:spPr>
        <p:txBody>
          <a:bodyPr>
            <a:normAutofit fontScale="85000" lnSpcReduction="20000"/>
          </a:bodyPr>
          <a:lstStyle/>
          <a:p>
            <a:pPr algn="just"/>
            <a:r>
              <a:rPr lang="x-none" dirty="0"/>
              <a:t> Articolul 40. </a:t>
            </a:r>
            <a:r>
              <a:rPr lang="x-none" dirty="0" err="1"/>
              <a:t>Cerinţe</a:t>
            </a:r>
            <a:r>
              <a:rPr lang="x-none" dirty="0"/>
              <a:t> pentru exercitarea </a:t>
            </a:r>
            <a:r>
              <a:rPr lang="x-none" dirty="0" err="1"/>
              <a:t>activităţii</a:t>
            </a:r>
            <a:r>
              <a:rPr lang="x-none" dirty="0"/>
              <a:t> </a:t>
            </a:r>
          </a:p>
          <a:p>
            <a:pPr algn="just"/>
            <a:r>
              <a:rPr lang="x-none" dirty="0"/>
              <a:t>                         de expert judiciar </a:t>
            </a:r>
          </a:p>
          <a:p>
            <a:pPr algn="just"/>
            <a:r>
              <a:rPr lang="x-none" dirty="0"/>
              <a:t>    (1) Poate </a:t>
            </a:r>
            <a:r>
              <a:rPr lang="x-none" dirty="0" err="1"/>
              <a:t>obţine</a:t>
            </a:r>
            <a:r>
              <a:rPr lang="x-none" dirty="0"/>
              <a:t> calitatea de expert judiciar persoana care </a:t>
            </a:r>
            <a:r>
              <a:rPr lang="x-none" dirty="0" err="1"/>
              <a:t>întruneşte</a:t>
            </a:r>
            <a:r>
              <a:rPr lang="x-none" dirty="0"/>
              <a:t> următoarele </a:t>
            </a:r>
            <a:r>
              <a:rPr lang="x-none" dirty="0" err="1"/>
              <a:t>condiţii</a:t>
            </a:r>
            <a:r>
              <a:rPr lang="x-none" dirty="0"/>
              <a:t>: </a:t>
            </a:r>
          </a:p>
          <a:p>
            <a:pPr algn="just"/>
            <a:r>
              <a:rPr lang="x-none" dirty="0"/>
              <a:t>    a) este </a:t>
            </a:r>
            <a:r>
              <a:rPr lang="x-none" dirty="0" err="1"/>
              <a:t>cetăţean</a:t>
            </a:r>
            <a:r>
              <a:rPr lang="x-none" dirty="0"/>
              <a:t> al Republicii Moldova;</a:t>
            </a:r>
          </a:p>
          <a:p>
            <a:pPr algn="just"/>
            <a:r>
              <a:rPr lang="x-none" dirty="0"/>
              <a:t>    b) </a:t>
            </a:r>
            <a:r>
              <a:rPr lang="x-none" dirty="0" err="1"/>
              <a:t>cunoaşte</a:t>
            </a:r>
            <a:r>
              <a:rPr lang="x-none" dirty="0"/>
              <a:t> limba română;</a:t>
            </a:r>
          </a:p>
          <a:p>
            <a:pPr algn="just"/>
            <a:r>
              <a:rPr lang="x-none" dirty="0"/>
              <a:t>    c) are capacitatea de </a:t>
            </a:r>
            <a:r>
              <a:rPr lang="x-none" dirty="0" err="1"/>
              <a:t>exerciţiu</a:t>
            </a:r>
            <a:r>
              <a:rPr lang="x-none" dirty="0"/>
              <a:t> deplină;</a:t>
            </a:r>
          </a:p>
          <a:p>
            <a:pPr algn="just"/>
            <a:r>
              <a:rPr lang="x-none" dirty="0"/>
              <a:t>    d) are diplomă de studii superioare de </a:t>
            </a:r>
            <a:r>
              <a:rPr lang="x-none" dirty="0" err="1"/>
              <a:t>licenţă</a:t>
            </a:r>
            <a:r>
              <a:rPr lang="x-none" dirty="0"/>
              <a:t> sau echivalentul acesteia în specialitatea pentru care solicită calificarea de expert judiciar; pentru </a:t>
            </a:r>
            <a:r>
              <a:rPr lang="x-none" dirty="0" err="1"/>
              <a:t>obţinerea</a:t>
            </a:r>
            <a:r>
              <a:rPr lang="x-none" dirty="0"/>
              <a:t> </a:t>
            </a:r>
            <a:r>
              <a:rPr lang="x-none" dirty="0" err="1"/>
              <a:t>calităţii</a:t>
            </a:r>
            <a:r>
              <a:rPr lang="x-none" dirty="0"/>
              <a:t> de expert judiciar în domeniul expertizei medico-legale sau </a:t>
            </a:r>
            <a:r>
              <a:rPr lang="x-none" dirty="0" err="1"/>
              <a:t>psihiatrico</a:t>
            </a:r>
            <a:r>
              <a:rPr lang="x-none" dirty="0"/>
              <a:t>-legale – diplomă de studii superioare de specialitate </a:t>
            </a:r>
            <a:r>
              <a:rPr lang="x-none" dirty="0" err="1"/>
              <a:t>şi</a:t>
            </a:r>
            <a:r>
              <a:rPr lang="x-none" dirty="0"/>
              <a:t> de studii postuniversitare de </a:t>
            </a:r>
            <a:r>
              <a:rPr lang="x-none" dirty="0" err="1"/>
              <a:t>rezidenţiat</a:t>
            </a:r>
            <a:r>
              <a:rPr lang="x-none" dirty="0"/>
              <a:t>/de master; pentru </a:t>
            </a:r>
            <a:r>
              <a:rPr lang="x-none" dirty="0" err="1"/>
              <a:t>obţinerea</a:t>
            </a:r>
            <a:r>
              <a:rPr lang="x-none" dirty="0"/>
              <a:t> </a:t>
            </a:r>
            <a:r>
              <a:rPr lang="x-none" dirty="0" err="1"/>
              <a:t>calităţii</a:t>
            </a:r>
            <a:r>
              <a:rPr lang="x-none" dirty="0"/>
              <a:t> de expert judiciar în domeniul expertizelor judiciare criminalistice – diplomă de studii superioare de </a:t>
            </a:r>
            <a:r>
              <a:rPr lang="x-none" dirty="0" err="1"/>
              <a:t>licenţă</a:t>
            </a:r>
            <a:r>
              <a:rPr lang="x-none" dirty="0"/>
              <a:t> sau un act echivalent acesteia </a:t>
            </a:r>
            <a:r>
              <a:rPr lang="x-none" dirty="0" err="1"/>
              <a:t>şi</a:t>
            </a:r>
            <a:r>
              <a:rPr lang="x-none" dirty="0"/>
              <a:t> certificatul de calificare în specializarea respectivă;</a:t>
            </a:r>
          </a:p>
          <a:p>
            <a:pPr algn="just"/>
            <a:r>
              <a:rPr lang="x-none" dirty="0"/>
              <a:t>    e) corespunde </a:t>
            </a:r>
            <a:r>
              <a:rPr lang="x-none" dirty="0" err="1"/>
              <a:t>condiţiilor</a:t>
            </a:r>
            <a:r>
              <a:rPr lang="x-none" dirty="0"/>
              <a:t> prevăzute la alin. (3), dacă este cazul;</a:t>
            </a:r>
          </a:p>
          <a:p>
            <a:pPr algn="just"/>
            <a:r>
              <a:rPr lang="x-none" dirty="0"/>
              <a:t>    f) a efectuat un stagiu profesional în specialitatea de expertiză pentru care solicită calificarea de expert judiciar;</a:t>
            </a:r>
          </a:p>
          <a:p>
            <a:pPr algn="just"/>
            <a:r>
              <a:rPr lang="x-none" dirty="0"/>
              <a:t>    g) este apt din punct de vedere medical pentru exercitarea </a:t>
            </a:r>
            <a:r>
              <a:rPr lang="x-none" dirty="0" err="1"/>
              <a:t>atribuţiilor</a:t>
            </a:r>
            <a:r>
              <a:rPr lang="x-none" dirty="0"/>
              <a:t> de expert judiciar în specializarea pentru care solicită calificarea de expert judiciar;</a:t>
            </a:r>
          </a:p>
          <a:p>
            <a:pPr algn="just"/>
            <a:r>
              <a:rPr lang="x-none" dirty="0"/>
              <a:t>    h) nu are antecedente penale;</a:t>
            </a:r>
          </a:p>
          <a:p>
            <a:pPr algn="just"/>
            <a:r>
              <a:rPr lang="x-none" dirty="0"/>
              <a:t>    i) are </a:t>
            </a:r>
            <a:r>
              <a:rPr lang="x-none" dirty="0" err="1"/>
              <a:t>reputaţie</a:t>
            </a:r>
            <a:r>
              <a:rPr lang="x-none" dirty="0"/>
              <a:t> </a:t>
            </a:r>
            <a:r>
              <a:rPr lang="x-none" dirty="0" err="1"/>
              <a:t>ireproşabilă</a:t>
            </a:r>
            <a:r>
              <a:rPr lang="x-none" dirty="0"/>
              <a:t>;</a:t>
            </a:r>
          </a:p>
          <a:p>
            <a:pPr algn="just"/>
            <a:r>
              <a:rPr lang="x-none" dirty="0"/>
              <a:t>    j) a </a:t>
            </a:r>
            <a:r>
              <a:rPr lang="x-none" dirty="0" err="1"/>
              <a:t>susţinut</a:t>
            </a:r>
            <a:r>
              <a:rPr lang="x-none" dirty="0"/>
              <a:t> examenul de calificare</a:t>
            </a:r>
            <a:r>
              <a:rPr lang="x-none" dirty="0" smtClean="0"/>
              <a:t>.</a:t>
            </a:r>
            <a:endParaRPr lang="x-none" dirty="0"/>
          </a:p>
        </p:txBody>
      </p:sp>
    </p:spTree>
    <p:extLst>
      <p:ext uri="{BB962C8B-B14F-4D97-AF65-F5344CB8AC3E}">
        <p14:creationId xmlns:p14="http://schemas.microsoft.com/office/powerpoint/2010/main" val="370320510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x-none" dirty="0" smtClean="0">
                <a:solidFill>
                  <a:srgbClr val="FF0000"/>
                </a:solidFill>
              </a:rPr>
              <a:t>Cerințe</a:t>
            </a:r>
            <a:endParaRPr lang="ru-RU" dirty="0">
              <a:solidFill>
                <a:srgbClr val="FF0000"/>
              </a:solidFill>
            </a:endParaRPr>
          </a:p>
        </p:txBody>
      </p:sp>
      <p:sp>
        <p:nvSpPr>
          <p:cNvPr id="3" name="Объект 2"/>
          <p:cNvSpPr>
            <a:spLocks noGrp="1"/>
          </p:cNvSpPr>
          <p:nvPr>
            <p:ph idx="1"/>
          </p:nvPr>
        </p:nvSpPr>
        <p:spPr>
          <a:xfrm>
            <a:off x="2589212" y="1698171"/>
            <a:ext cx="8915400" cy="4714504"/>
          </a:xfrm>
        </p:spPr>
        <p:txBody>
          <a:bodyPr>
            <a:normAutofit/>
          </a:bodyPr>
          <a:lstStyle/>
          <a:p>
            <a:pPr lvl="0" algn="just">
              <a:buClr>
                <a:srgbClr val="A53010"/>
              </a:buClr>
            </a:pPr>
            <a:endParaRPr lang="x-none" sz="500" dirty="0" smtClean="0">
              <a:solidFill>
                <a:prstClr val="black">
                  <a:lumMod val="75000"/>
                  <a:lumOff val="25000"/>
                </a:prstClr>
              </a:solidFill>
            </a:endParaRPr>
          </a:p>
          <a:p>
            <a:pPr lvl="0" algn="just">
              <a:buClr>
                <a:srgbClr val="A53010"/>
              </a:buClr>
            </a:pPr>
            <a:endParaRPr lang="x-none" sz="500" dirty="0">
              <a:solidFill>
                <a:prstClr val="black">
                  <a:lumMod val="75000"/>
                  <a:lumOff val="25000"/>
                </a:prstClr>
              </a:solidFill>
            </a:endParaRPr>
          </a:p>
          <a:p>
            <a:pPr lvl="0" algn="just">
              <a:buClr>
                <a:srgbClr val="A53010"/>
              </a:buClr>
            </a:pPr>
            <a:r>
              <a:rPr lang="x-none" sz="1600" dirty="0">
                <a:solidFill>
                  <a:prstClr val="black">
                    <a:lumMod val="75000"/>
                    <a:lumOff val="25000"/>
                  </a:prstClr>
                </a:solidFill>
              </a:rPr>
              <a:t> (2) Suplimentar față de </a:t>
            </a:r>
            <a:r>
              <a:rPr lang="x-none" sz="1600" dirty="0" err="1">
                <a:solidFill>
                  <a:prstClr val="black">
                    <a:lumMod val="75000"/>
                    <a:lumOff val="25000"/>
                  </a:prstClr>
                </a:solidFill>
              </a:rPr>
              <a:t>condiţiile</a:t>
            </a:r>
            <a:r>
              <a:rPr lang="x-none" sz="1600" dirty="0">
                <a:solidFill>
                  <a:prstClr val="black">
                    <a:lumMod val="75000"/>
                    <a:lumOff val="25000"/>
                  </a:prstClr>
                </a:solidFill>
              </a:rPr>
              <a:t> prevăzute la alin. (1):</a:t>
            </a:r>
          </a:p>
          <a:p>
            <a:pPr lvl="0" algn="just">
              <a:buClr>
                <a:srgbClr val="A53010"/>
              </a:buClr>
            </a:pPr>
            <a:r>
              <a:rPr lang="x-none" sz="1600" dirty="0">
                <a:solidFill>
                  <a:prstClr val="black">
                    <a:lumMod val="75000"/>
                    <a:lumOff val="25000"/>
                  </a:prstClr>
                </a:solidFill>
              </a:rPr>
              <a:t>    a) pentru a </a:t>
            </a:r>
            <a:r>
              <a:rPr lang="x-none" sz="1600" dirty="0" err="1">
                <a:solidFill>
                  <a:prstClr val="black">
                    <a:lumMod val="75000"/>
                    <a:lumOff val="25000"/>
                  </a:prstClr>
                </a:solidFill>
              </a:rPr>
              <a:t>obţine</a:t>
            </a:r>
            <a:r>
              <a:rPr lang="x-none" sz="1600" dirty="0">
                <a:solidFill>
                  <a:prstClr val="black">
                    <a:lumMod val="75000"/>
                    <a:lumOff val="25000"/>
                  </a:prstClr>
                </a:solidFill>
              </a:rPr>
              <a:t> calitatea de expert judiciar cu specializarea în domeniul arhitecturii, urbanismului </a:t>
            </a:r>
            <a:r>
              <a:rPr lang="x-none" sz="1600" dirty="0" err="1">
                <a:solidFill>
                  <a:prstClr val="black">
                    <a:lumMod val="75000"/>
                    <a:lumOff val="25000"/>
                  </a:prstClr>
                </a:solidFill>
              </a:rPr>
              <a:t>şi</a:t>
            </a:r>
            <a:r>
              <a:rPr lang="x-none" sz="1600" dirty="0">
                <a:solidFill>
                  <a:prstClr val="black">
                    <a:lumMod val="75000"/>
                    <a:lumOff val="25000"/>
                  </a:prstClr>
                </a:solidFill>
              </a:rPr>
              <a:t> </a:t>
            </a:r>
            <a:r>
              <a:rPr lang="x-none" sz="1600" dirty="0" err="1">
                <a:solidFill>
                  <a:prstClr val="black">
                    <a:lumMod val="75000"/>
                    <a:lumOff val="25000"/>
                  </a:prstClr>
                </a:solidFill>
              </a:rPr>
              <a:t>construcţiilor</a:t>
            </a:r>
            <a:r>
              <a:rPr lang="x-none" sz="1600" dirty="0">
                <a:solidFill>
                  <a:prstClr val="black">
                    <a:lumMod val="75000"/>
                    <a:lumOff val="25000"/>
                  </a:prstClr>
                </a:solidFill>
              </a:rPr>
              <a:t>, persoana trebuie să </a:t>
            </a:r>
            <a:r>
              <a:rPr lang="x-none" sz="1600" dirty="0" err="1">
                <a:solidFill>
                  <a:prstClr val="black">
                    <a:lumMod val="75000"/>
                    <a:lumOff val="25000"/>
                  </a:prstClr>
                </a:solidFill>
              </a:rPr>
              <a:t>deţină</a:t>
            </a:r>
            <a:r>
              <a:rPr lang="x-none" sz="1600" dirty="0">
                <a:solidFill>
                  <a:prstClr val="black">
                    <a:lumMod val="75000"/>
                    <a:lumOff val="25000"/>
                  </a:prstClr>
                </a:solidFill>
              </a:rPr>
              <a:t> calitatea de expert tehnic în </a:t>
            </a:r>
            <a:r>
              <a:rPr lang="x-none" sz="1600" dirty="0" err="1">
                <a:solidFill>
                  <a:prstClr val="black">
                    <a:lumMod val="75000"/>
                    <a:lumOff val="25000"/>
                  </a:prstClr>
                </a:solidFill>
              </a:rPr>
              <a:t>construcţii</a:t>
            </a:r>
            <a:r>
              <a:rPr lang="x-none" sz="1600" dirty="0">
                <a:solidFill>
                  <a:prstClr val="black">
                    <a:lumMod val="75000"/>
                    <a:lumOff val="25000"/>
                  </a:prstClr>
                </a:solidFill>
              </a:rPr>
              <a:t>, </a:t>
            </a:r>
            <a:r>
              <a:rPr lang="x-none" sz="1600" dirty="0" err="1">
                <a:solidFill>
                  <a:prstClr val="black">
                    <a:lumMod val="75000"/>
                    <a:lumOff val="25000"/>
                  </a:prstClr>
                </a:solidFill>
              </a:rPr>
              <a:t>obţinută</a:t>
            </a:r>
            <a:r>
              <a:rPr lang="x-none" sz="1600" dirty="0">
                <a:solidFill>
                  <a:prstClr val="black">
                    <a:lumMod val="75000"/>
                    <a:lumOff val="25000"/>
                  </a:prstClr>
                </a:solidFill>
              </a:rPr>
              <a:t> conform Legii nr. 721-XIII din 2 februarie 1996 privind calitatea în </a:t>
            </a:r>
            <a:r>
              <a:rPr lang="x-none" sz="1600" dirty="0" err="1">
                <a:solidFill>
                  <a:prstClr val="black">
                    <a:lumMod val="75000"/>
                    <a:lumOff val="25000"/>
                  </a:prstClr>
                </a:solidFill>
              </a:rPr>
              <a:t>construcţii</a:t>
            </a:r>
            <a:r>
              <a:rPr lang="x-none" sz="1600" dirty="0">
                <a:solidFill>
                  <a:prstClr val="black">
                    <a:lumMod val="75000"/>
                    <a:lumOff val="25000"/>
                  </a:prstClr>
                </a:solidFill>
              </a:rPr>
              <a:t> </a:t>
            </a:r>
            <a:r>
              <a:rPr lang="x-none" sz="1600" dirty="0" err="1">
                <a:solidFill>
                  <a:prstClr val="black">
                    <a:lumMod val="75000"/>
                    <a:lumOff val="25000"/>
                  </a:prstClr>
                </a:solidFill>
              </a:rPr>
              <a:t>şi</a:t>
            </a:r>
            <a:endParaRPr lang="x-none" sz="1600" dirty="0" smtClean="0">
              <a:solidFill>
                <a:prstClr val="black">
                  <a:lumMod val="75000"/>
                  <a:lumOff val="25000"/>
                </a:prstClr>
              </a:solidFill>
            </a:endParaRPr>
          </a:p>
          <a:p>
            <a:pPr lvl="0" algn="just">
              <a:buClr>
                <a:srgbClr val="A53010"/>
              </a:buClr>
            </a:pPr>
            <a:r>
              <a:rPr lang="x-none" sz="1600" dirty="0" smtClean="0">
                <a:solidFill>
                  <a:prstClr val="black">
                    <a:lumMod val="75000"/>
                    <a:lumOff val="25000"/>
                  </a:prstClr>
                </a:solidFill>
              </a:rPr>
              <a:t>Regulamentului </a:t>
            </a:r>
            <a:r>
              <a:rPr lang="x-none" sz="1600" dirty="0">
                <a:solidFill>
                  <a:prstClr val="black">
                    <a:lumMod val="75000"/>
                    <a:lumOff val="25000"/>
                  </a:prstClr>
                </a:solidFill>
              </a:rPr>
              <a:t>cu privire la atestarea </a:t>
            </a:r>
            <a:r>
              <a:rPr lang="x-none" sz="1600" dirty="0" err="1">
                <a:solidFill>
                  <a:prstClr val="black">
                    <a:lumMod val="75000"/>
                    <a:lumOff val="25000"/>
                  </a:prstClr>
                </a:solidFill>
              </a:rPr>
              <a:t>tehnico</a:t>
            </a:r>
            <a:r>
              <a:rPr lang="x-none" sz="1600" dirty="0">
                <a:solidFill>
                  <a:prstClr val="black">
                    <a:lumMod val="75000"/>
                    <a:lumOff val="25000"/>
                  </a:prstClr>
                </a:solidFill>
              </a:rPr>
              <a:t>-profesională a </a:t>
            </a:r>
            <a:r>
              <a:rPr lang="x-none" sz="1600" dirty="0" err="1">
                <a:solidFill>
                  <a:prstClr val="black">
                    <a:lumMod val="75000"/>
                    <a:lumOff val="25000"/>
                  </a:prstClr>
                </a:solidFill>
              </a:rPr>
              <a:t>specialiştilor</a:t>
            </a:r>
            <a:r>
              <a:rPr lang="x-none" sz="1600" dirty="0">
                <a:solidFill>
                  <a:prstClr val="black">
                    <a:lumMod val="75000"/>
                    <a:lumOff val="25000"/>
                  </a:prstClr>
                </a:solidFill>
              </a:rPr>
              <a:t> cu </a:t>
            </a:r>
            <a:r>
              <a:rPr lang="x-none" sz="1600" dirty="0" err="1">
                <a:solidFill>
                  <a:prstClr val="black">
                    <a:lumMod val="75000"/>
                    <a:lumOff val="25000"/>
                  </a:prstClr>
                </a:solidFill>
              </a:rPr>
              <a:t>activităţi</a:t>
            </a:r>
            <a:r>
              <a:rPr lang="x-none" sz="1600" dirty="0">
                <a:solidFill>
                  <a:prstClr val="black">
                    <a:lumMod val="75000"/>
                    <a:lumOff val="25000"/>
                  </a:prstClr>
                </a:solidFill>
              </a:rPr>
              <a:t> în </a:t>
            </a:r>
            <a:r>
              <a:rPr lang="x-none" sz="1600" dirty="0" err="1">
                <a:solidFill>
                  <a:prstClr val="black">
                    <a:lumMod val="75000"/>
                    <a:lumOff val="25000"/>
                  </a:prstClr>
                </a:solidFill>
              </a:rPr>
              <a:t>construcţii</a:t>
            </a:r>
            <a:r>
              <a:rPr lang="x-none" sz="1600" dirty="0">
                <a:solidFill>
                  <a:prstClr val="black">
                    <a:lumMod val="75000"/>
                    <a:lumOff val="25000"/>
                  </a:prstClr>
                </a:solidFill>
              </a:rPr>
              <a:t>, aprobat prin </a:t>
            </a:r>
            <a:r>
              <a:rPr lang="x-none" sz="1600" dirty="0" err="1">
                <a:solidFill>
                  <a:prstClr val="black">
                    <a:lumMod val="75000"/>
                    <a:lumOff val="25000"/>
                  </a:prstClr>
                </a:solidFill>
              </a:rPr>
              <a:t>Hotărîrea</a:t>
            </a:r>
            <a:r>
              <a:rPr lang="x-none" sz="1600" dirty="0">
                <a:solidFill>
                  <a:prstClr val="black">
                    <a:lumMod val="75000"/>
                    <a:lumOff val="25000"/>
                  </a:prstClr>
                </a:solidFill>
              </a:rPr>
              <a:t> de Guvern nr. 329 din 23 aprilie 2009;</a:t>
            </a:r>
          </a:p>
          <a:p>
            <a:pPr lvl="0" algn="just">
              <a:buClr>
                <a:srgbClr val="A53010"/>
              </a:buClr>
            </a:pPr>
            <a:r>
              <a:rPr lang="x-none" sz="1600" dirty="0">
                <a:solidFill>
                  <a:prstClr val="black">
                    <a:lumMod val="75000"/>
                    <a:lumOff val="25000"/>
                  </a:prstClr>
                </a:solidFill>
              </a:rPr>
              <a:t>    b) pentru a </a:t>
            </a:r>
            <a:r>
              <a:rPr lang="x-none" sz="1600" dirty="0" err="1">
                <a:solidFill>
                  <a:prstClr val="black">
                    <a:lumMod val="75000"/>
                    <a:lumOff val="25000"/>
                  </a:prstClr>
                </a:solidFill>
              </a:rPr>
              <a:t>obţine</a:t>
            </a:r>
            <a:r>
              <a:rPr lang="x-none" sz="1600" dirty="0">
                <a:solidFill>
                  <a:prstClr val="black">
                    <a:lumMod val="75000"/>
                    <a:lumOff val="25000"/>
                  </a:prstClr>
                </a:solidFill>
              </a:rPr>
              <a:t> calitatea de expert judiciar cu specializarea în evaluarea </a:t>
            </a:r>
            <a:r>
              <a:rPr lang="x-none" sz="1600" dirty="0" err="1">
                <a:solidFill>
                  <a:prstClr val="black">
                    <a:lumMod val="75000"/>
                    <a:lumOff val="25000"/>
                  </a:prstClr>
                </a:solidFill>
              </a:rPr>
              <a:t>şi</a:t>
            </a:r>
            <a:r>
              <a:rPr lang="x-none" sz="1600" dirty="0">
                <a:solidFill>
                  <a:prstClr val="black">
                    <a:lumMod val="75000"/>
                    <a:lumOff val="25000"/>
                  </a:prstClr>
                </a:solidFill>
              </a:rPr>
              <a:t> partajarea bunurilor imobile, persoana trebuie să </a:t>
            </a:r>
            <a:r>
              <a:rPr lang="x-none" sz="1600" dirty="0" err="1">
                <a:solidFill>
                  <a:prstClr val="black">
                    <a:lumMod val="75000"/>
                    <a:lumOff val="25000"/>
                  </a:prstClr>
                </a:solidFill>
              </a:rPr>
              <a:t>deţină</a:t>
            </a:r>
            <a:r>
              <a:rPr lang="x-none" sz="1600" dirty="0">
                <a:solidFill>
                  <a:prstClr val="black">
                    <a:lumMod val="75000"/>
                    <a:lumOff val="25000"/>
                  </a:prstClr>
                </a:solidFill>
              </a:rPr>
              <a:t> următoarele certificate:</a:t>
            </a:r>
          </a:p>
          <a:p>
            <a:pPr lvl="0" algn="just">
              <a:buClr>
                <a:srgbClr val="A53010"/>
              </a:buClr>
            </a:pPr>
            <a:r>
              <a:rPr lang="x-none" sz="1600" dirty="0">
                <a:solidFill>
                  <a:prstClr val="black">
                    <a:lumMod val="75000"/>
                    <a:lumOff val="25000"/>
                  </a:prstClr>
                </a:solidFill>
              </a:rPr>
              <a:t>    – pentru specializarea evaluarea bunurilor imobile – certificatul de calificare a evaluatorilor bunurilor imobile;</a:t>
            </a:r>
          </a:p>
          <a:p>
            <a:pPr lvl="0" algn="just">
              <a:buClr>
                <a:srgbClr val="A53010"/>
              </a:buClr>
            </a:pPr>
            <a:r>
              <a:rPr lang="x-none" sz="1600" dirty="0">
                <a:solidFill>
                  <a:prstClr val="black">
                    <a:lumMod val="75000"/>
                    <a:lumOff val="25000"/>
                  </a:prstClr>
                </a:solidFill>
              </a:rPr>
              <a:t>    – pentru specializarea partajarea bunurilor imobile – certificatul de inginer cadastral</a:t>
            </a:r>
            <a:r>
              <a:rPr lang="x-none" sz="1600" dirty="0" smtClean="0">
                <a:solidFill>
                  <a:prstClr val="black">
                    <a:lumMod val="75000"/>
                    <a:lumOff val="25000"/>
                  </a:prstClr>
                </a:solidFill>
              </a:rPr>
              <a:t>.</a:t>
            </a:r>
            <a:endParaRPr lang="x-none" sz="1600" dirty="0">
              <a:solidFill>
                <a:prstClr val="black">
                  <a:lumMod val="75000"/>
                  <a:lumOff val="25000"/>
                </a:prstClr>
              </a:solidFill>
            </a:endParaRPr>
          </a:p>
        </p:txBody>
      </p:sp>
    </p:spTree>
    <p:extLst>
      <p:ext uri="{BB962C8B-B14F-4D97-AF65-F5344CB8AC3E}">
        <p14:creationId xmlns:p14="http://schemas.microsoft.com/office/powerpoint/2010/main" val="49048873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x-none" dirty="0" smtClean="0">
                <a:solidFill>
                  <a:srgbClr val="FF0000"/>
                </a:solidFill>
              </a:rPr>
              <a:t>Cerințe</a:t>
            </a:r>
            <a:endParaRPr lang="ru-RU" dirty="0">
              <a:solidFill>
                <a:srgbClr val="FF0000"/>
              </a:solidFill>
            </a:endParaRPr>
          </a:p>
        </p:txBody>
      </p:sp>
      <p:sp>
        <p:nvSpPr>
          <p:cNvPr id="3" name="Объект 2"/>
          <p:cNvSpPr>
            <a:spLocks noGrp="1"/>
          </p:cNvSpPr>
          <p:nvPr>
            <p:ph idx="1"/>
          </p:nvPr>
        </p:nvSpPr>
        <p:spPr>
          <a:xfrm>
            <a:off x="1116281" y="1531917"/>
            <a:ext cx="10388331" cy="5070764"/>
          </a:xfrm>
        </p:spPr>
        <p:txBody>
          <a:bodyPr>
            <a:noAutofit/>
          </a:bodyPr>
          <a:lstStyle/>
          <a:p>
            <a:pPr lvl="0" algn="just">
              <a:buClr>
                <a:srgbClr val="A53010"/>
              </a:buClr>
            </a:pPr>
            <a:r>
              <a:rPr lang="x-none" sz="1600" dirty="0">
                <a:solidFill>
                  <a:prstClr val="black">
                    <a:lumMod val="75000"/>
                    <a:lumOff val="25000"/>
                  </a:prstClr>
                </a:solidFill>
              </a:rPr>
              <a:t> (3) Nu se consideră ca </a:t>
            </a:r>
            <a:r>
              <a:rPr lang="x-none" sz="1600" dirty="0" err="1">
                <a:solidFill>
                  <a:prstClr val="black">
                    <a:lumMod val="75000"/>
                    <a:lumOff val="25000"/>
                  </a:prstClr>
                </a:solidFill>
              </a:rPr>
              <a:t>avînd</a:t>
            </a:r>
            <a:r>
              <a:rPr lang="x-none" sz="1600" dirty="0">
                <a:solidFill>
                  <a:prstClr val="black">
                    <a:lumMod val="75000"/>
                    <a:lumOff val="25000"/>
                  </a:prstClr>
                </a:solidFill>
              </a:rPr>
              <a:t> </a:t>
            </a:r>
            <a:r>
              <a:rPr lang="x-none" sz="1600" dirty="0" err="1">
                <a:solidFill>
                  <a:prstClr val="black">
                    <a:lumMod val="75000"/>
                    <a:lumOff val="25000"/>
                  </a:prstClr>
                </a:solidFill>
              </a:rPr>
              <a:t>reputaţie</a:t>
            </a:r>
            <a:r>
              <a:rPr lang="x-none" sz="1600" dirty="0">
                <a:solidFill>
                  <a:prstClr val="black">
                    <a:lumMod val="75000"/>
                    <a:lumOff val="25000"/>
                  </a:prstClr>
                </a:solidFill>
              </a:rPr>
              <a:t> </a:t>
            </a:r>
            <a:r>
              <a:rPr lang="x-none" sz="1600" dirty="0" err="1">
                <a:solidFill>
                  <a:prstClr val="black">
                    <a:lumMod val="75000"/>
                    <a:lumOff val="25000"/>
                  </a:prstClr>
                </a:solidFill>
              </a:rPr>
              <a:t>ireproşabilă</a:t>
            </a:r>
            <a:r>
              <a:rPr lang="x-none" sz="1600" dirty="0">
                <a:solidFill>
                  <a:prstClr val="black">
                    <a:lumMod val="75000"/>
                    <a:lumOff val="25000"/>
                  </a:prstClr>
                </a:solidFill>
              </a:rPr>
              <a:t> </a:t>
            </a:r>
            <a:r>
              <a:rPr lang="x-none" sz="1600" dirty="0" err="1">
                <a:solidFill>
                  <a:prstClr val="black">
                    <a:lumMod val="75000"/>
                    <a:lumOff val="25000"/>
                  </a:prstClr>
                </a:solidFill>
              </a:rPr>
              <a:t>şi</a:t>
            </a:r>
            <a:r>
              <a:rPr lang="x-none" sz="1600" dirty="0">
                <a:solidFill>
                  <a:prstClr val="black">
                    <a:lumMod val="75000"/>
                    <a:lumOff val="25000"/>
                  </a:prstClr>
                </a:solidFill>
              </a:rPr>
              <a:t> nu se admite la examenul de calificare persoana:</a:t>
            </a:r>
          </a:p>
          <a:p>
            <a:pPr lvl="0" algn="just">
              <a:buClr>
                <a:srgbClr val="A53010"/>
              </a:buClr>
            </a:pPr>
            <a:r>
              <a:rPr lang="x-none" sz="1600" dirty="0">
                <a:solidFill>
                  <a:prstClr val="black">
                    <a:lumMod val="75000"/>
                    <a:lumOff val="25000"/>
                  </a:prstClr>
                </a:solidFill>
              </a:rPr>
              <a:t>    a) care a fost anterior declarată vinovată de </a:t>
            </a:r>
            <a:r>
              <a:rPr lang="x-none" sz="1600" dirty="0" err="1">
                <a:solidFill>
                  <a:prstClr val="black">
                    <a:lumMod val="75000"/>
                    <a:lumOff val="25000"/>
                  </a:prstClr>
                </a:solidFill>
              </a:rPr>
              <a:t>săvîrşirea</a:t>
            </a:r>
            <a:r>
              <a:rPr lang="x-none" sz="1600" dirty="0">
                <a:solidFill>
                  <a:prstClr val="black">
                    <a:lumMod val="75000"/>
                    <a:lumOff val="25000"/>
                  </a:prstClr>
                </a:solidFill>
              </a:rPr>
              <a:t> unei </a:t>
            </a:r>
            <a:r>
              <a:rPr lang="x-none" sz="1600" dirty="0" err="1">
                <a:solidFill>
                  <a:prstClr val="black">
                    <a:lumMod val="75000"/>
                    <a:lumOff val="25000"/>
                  </a:prstClr>
                </a:solidFill>
              </a:rPr>
              <a:t>infracţiuni</a:t>
            </a:r>
            <a:r>
              <a:rPr lang="x-none" sz="1600" dirty="0">
                <a:solidFill>
                  <a:prstClr val="black">
                    <a:lumMod val="75000"/>
                    <a:lumOff val="25000"/>
                  </a:prstClr>
                </a:solidFill>
              </a:rPr>
              <a:t> cu </a:t>
            </a:r>
            <a:r>
              <a:rPr lang="x-none" sz="1600" dirty="0" err="1">
                <a:solidFill>
                  <a:prstClr val="black">
                    <a:lumMod val="75000"/>
                    <a:lumOff val="25000"/>
                  </a:prstClr>
                </a:solidFill>
              </a:rPr>
              <a:t>intenţie</a:t>
            </a:r>
            <a:r>
              <a:rPr lang="x-none" sz="1600" dirty="0">
                <a:solidFill>
                  <a:prstClr val="black">
                    <a:lumMod val="75000"/>
                    <a:lumOff val="25000"/>
                  </a:prstClr>
                </a:solidFill>
              </a:rPr>
              <a:t> printr-un act judecătoresc definitiv;</a:t>
            </a:r>
          </a:p>
          <a:p>
            <a:pPr lvl="0" algn="just">
              <a:buClr>
                <a:srgbClr val="A53010"/>
              </a:buClr>
            </a:pPr>
            <a:r>
              <a:rPr lang="x-none" sz="1600" dirty="0">
                <a:solidFill>
                  <a:prstClr val="black">
                    <a:lumMod val="75000"/>
                    <a:lumOff val="25000"/>
                  </a:prstClr>
                </a:solidFill>
              </a:rPr>
              <a:t>    b) căreia i-a fost retrasă </a:t>
            </a:r>
            <a:r>
              <a:rPr lang="x-none" sz="1600" dirty="0" err="1">
                <a:solidFill>
                  <a:prstClr val="black">
                    <a:lumMod val="75000"/>
                    <a:lumOff val="25000"/>
                  </a:prstClr>
                </a:solidFill>
              </a:rPr>
              <a:t>licenţa</a:t>
            </a:r>
            <a:r>
              <a:rPr lang="x-none" sz="1600" dirty="0">
                <a:solidFill>
                  <a:prstClr val="black">
                    <a:lumMod val="75000"/>
                    <a:lumOff val="25000"/>
                  </a:prstClr>
                </a:solidFill>
              </a:rPr>
              <a:t> pentru exercitarea profesiei de expert judiciar conform prevederilor art. 46;</a:t>
            </a:r>
          </a:p>
          <a:p>
            <a:pPr lvl="0" algn="just">
              <a:buClr>
                <a:srgbClr val="A53010"/>
              </a:buClr>
            </a:pPr>
            <a:r>
              <a:rPr lang="x-none" sz="1600" dirty="0">
                <a:solidFill>
                  <a:prstClr val="black">
                    <a:lumMod val="75000"/>
                    <a:lumOff val="25000"/>
                  </a:prstClr>
                </a:solidFill>
              </a:rPr>
              <a:t>    c) care, în ultimii 5 ani, a fost concediată de la o </a:t>
            </a:r>
            <a:r>
              <a:rPr lang="x-none" sz="1600" dirty="0" err="1">
                <a:solidFill>
                  <a:prstClr val="black">
                    <a:lumMod val="75000"/>
                    <a:lumOff val="25000"/>
                  </a:prstClr>
                </a:solidFill>
              </a:rPr>
              <a:t>instituţie</a:t>
            </a:r>
            <a:r>
              <a:rPr lang="x-none" sz="1600" dirty="0">
                <a:solidFill>
                  <a:prstClr val="black">
                    <a:lumMod val="75000"/>
                    <a:lumOff val="25000"/>
                  </a:prstClr>
                </a:solidFill>
              </a:rPr>
              <a:t> publică de expertiză judiciară sau de la o altă </a:t>
            </a:r>
            <a:r>
              <a:rPr lang="x-none" sz="1600" dirty="0" err="1">
                <a:solidFill>
                  <a:prstClr val="black">
                    <a:lumMod val="75000"/>
                    <a:lumOff val="25000"/>
                  </a:prstClr>
                </a:solidFill>
              </a:rPr>
              <a:t>instituţie</a:t>
            </a:r>
            <a:r>
              <a:rPr lang="x-none" sz="1600" dirty="0">
                <a:solidFill>
                  <a:prstClr val="black">
                    <a:lumMod val="75000"/>
                    <a:lumOff val="25000"/>
                  </a:prstClr>
                </a:solidFill>
              </a:rPr>
              <a:t> publică ori privată în urma aplicării </a:t>
            </a:r>
            <a:r>
              <a:rPr lang="x-none" sz="1600" dirty="0" err="1">
                <a:solidFill>
                  <a:prstClr val="black">
                    <a:lumMod val="75000"/>
                    <a:lumOff val="25000"/>
                  </a:prstClr>
                </a:solidFill>
              </a:rPr>
              <a:t>sancţiunii</a:t>
            </a:r>
            <a:r>
              <a:rPr lang="x-none" sz="1600" dirty="0">
                <a:solidFill>
                  <a:prstClr val="black">
                    <a:lumMod val="75000"/>
                    <a:lumOff val="25000"/>
                  </a:prstClr>
                </a:solidFill>
              </a:rPr>
              <a:t> disciplinare de concediere. </a:t>
            </a:r>
          </a:p>
          <a:p>
            <a:pPr lvl="0" algn="just">
              <a:buClr>
                <a:srgbClr val="A53010"/>
              </a:buClr>
            </a:pPr>
            <a:r>
              <a:rPr lang="x-none" sz="1600" dirty="0">
                <a:solidFill>
                  <a:prstClr val="black">
                    <a:lumMod val="75000"/>
                    <a:lumOff val="25000"/>
                  </a:prstClr>
                </a:solidFill>
              </a:rPr>
              <a:t>    (4) </a:t>
            </a:r>
            <a:r>
              <a:rPr lang="x-none" sz="1600" dirty="0" err="1">
                <a:solidFill>
                  <a:prstClr val="black">
                    <a:lumMod val="75000"/>
                    <a:lumOff val="25000"/>
                  </a:prstClr>
                </a:solidFill>
              </a:rPr>
              <a:t>Sînt</a:t>
            </a:r>
            <a:r>
              <a:rPr lang="x-none" sz="1600" dirty="0">
                <a:solidFill>
                  <a:prstClr val="black">
                    <a:lumMod val="75000"/>
                    <a:lumOff val="25000"/>
                  </a:prstClr>
                </a:solidFill>
              </a:rPr>
              <a:t> scutite de efectuarea stagiului profesional persoanele care au absolvit </a:t>
            </a:r>
            <a:r>
              <a:rPr lang="x-none" sz="1600" dirty="0" err="1">
                <a:solidFill>
                  <a:prstClr val="black">
                    <a:lumMod val="75000"/>
                    <a:lumOff val="25000"/>
                  </a:prstClr>
                </a:solidFill>
              </a:rPr>
              <a:t>instituţii</a:t>
            </a:r>
            <a:r>
              <a:rPr lang="x-none" sz="1600" dirty="0">
                <a:solidFill>
                  <a:prstClr val="black">
                    <a:lumMod val="75000"/>
                    <a:lumOff val="25000"/>
                  </a:prstClr>
                </a:solidFill>
              </a:rPr>
              <a:t> de </a:t>
            </a:r>
            <a:r>
              <a:rPr lang="x-none" sz="1600" dirty="0" err="1">
                <a:solidFill>
                  <a:prstClr val="black">
                    <a:lumMod val="75000"/>
                    <a:lumOff val="25000"/>
                  </a:prstClr>
                </a:solidFill>
              </a:rPr>
              <a:t>învăţămînt</a:t>
            </a:r>
            <a:r>
              <a:rPr lang="x-none" sz="1600" dirty="0">
                <a:solidFill>
                  <a:prstClr val="black">
                    <a:lumMod val="75000"/>
                    <a:lumOff val="25000"/>
                  </a:prstClr>
                </a:solidFill>
              </a:rPr>
              <a:t> superior specializate în domeniul expertizelor judiciare </a:t>
            </a:r>
            <a:r>
              <a:rPr lang="x-none" sz="1600" dirty="0" err="1">
                <a:solidFill>
                  <a:prstClr val="black">
                    <a:lumMod val="75000"/>
                    <a:lumOff val="25000"/>
                  </a:prstClr>
                </a:solidFill>
              </a:rPr>
              <a:t>şi</a:t>
            </a:r>
            <a:r>
              <a:rPr lang="x-none" sz="1600" dirty="0">
                <a:solidFill>
                  <a:prstClr val="black">
                    <a:lumMod val="75000"/>
                    <a:lumOff val="25000"/>
                  </a:prstClr>
                </a:solidFill>
              </a:rPr>
              <a:t> nu au trecut mai mult de 2 ani de la absolvire, persoanele care, anterior depunerii solicitării de atribuire a </a:t>
            </a:r>
            <a:r>
              <a:rPr lang="x-none" sz="1600" dirty="0" err="1">
                <a:solidFill>
                  <a:prstClr val="black">
                    <a:lumMod val="75000"/>
                    <a:lumOff val="25000"/>
                  </a:prstClr>
                </a:solidFill>
              </a:rPr>
              <a:t>calităţii</a:t>
            </a:r>
            <a:r>
              <a:rPr lang="x-none" sz="1600" dirty="0">
                <a:solidFill>
                  <a:prstClr val="black">
                    <a:lumMod val="75000"/>
                    <a:lumOff val="25000"/>
                  </a:prstClr>
                </a:solidFill>
              </a:rPr>
              <a:t> de expert judiciar, au activat în această calitate cel </a:t>
            </a:r>
            <a:r>
              <a:rPr lang="x-none" sz="1600" dirty="0" err="1">
                <a:solidFill>
                  <a:prstClr val="black">
                    <a:lumMod val="75000"/>
                    <a:lumOff val="25000"/>
                  </a:prstClr>
                </a:solidFill>
              </a:rPr>
              <a:t>puţin</a:t>
            </a:r>
            <a:r>
              <a:rPr lang="x-none" sz="1600" dirty="0">
                <a:solidFill>
                  <a:prstClr val="black">
                    <a:lumMod val="75000"/>
                    <a:lumOff val="25000"/>
                  </a:prstClr>
                </a:solidFill>
              </a:rPr>
              <a:t> 5 ani, iar de la momentul încetării </a:t>
            </a:r>
            <a:r>
              <a:rPr lang="x-none" sz="1600" dirty="0" err="1">
                <a:solidFill>
                  <a:prstClr val="black">
                    <a:lumMod val="75000"/>
                    <a:lumOff val="25000"/>
                  </a:prstClr>
                </a:solidFill>
              </a:rPr>
              <a:t>activităţii</a:t>
            </a:r>
            <a:r>
              <a:rPr lang="x-none" sz="1600" dirty="0">
                <a:solidFill>
                  <a:prstClr val="black">
                    <a:lumMod val="75000"/>
                    <a:lumOff val="25000"/>
                  </a:prstClr>
                </a:solidFill>
              </a:rPr>
              <a:t> nu au trecut mai mult de 2 ani, precum </a:t>
            </a:r>
            <a:r>
              <a:rPr lang="x-none" sz="1600" dirty="0" err="1">
                <a:solidFill>
                  <a:prstClr val="black">
                    <a:lumMod val="75000"/>
                    <a:lumOff val="25000"/>
                  </a:prstClr>
                </a:solidFill>
              </a:rPr>
              <a:t>şi</a:t>
            </a:r>
            <a:r>
              <a:rPr lang="x-none" sz="1600" dirty="0">
                <a:solidFill>
                  <a:prstClr val="black">
                    <a:lumMod val="75000"/>
                    <a:lumOff val="25000"/>
                  </a:prstClr>
                </a:solidFill>
              </a:rPr>
              <a:t> persoana prevăzută la art. 55 alin. (7). </a:t>
            </a:r>
          </a:p>
          <a:p>
            <a:pPr lvl="0" algn="just">
              <a:buClr>
                <a:srgbClr val="A53010"/>
              </a:buClr>
            </a:pPr>
            <a:r>
              <a:rPr lang="x-none" sz="1600" dirty="0">
                <a:solidFill>
                  <a:prstClr val="black">
                    <a:lumMod val="75000"/>
                    <a:lumOff val="25000"/>
                  </a:prstClr>
                </a:solidFill>
              </a:rPr>
              <a:t>    (5) </a:t>
            </a:r>
            <a:r>
              <a:rPr lang="x-none" sz="1600" dirty="0" err="1">
                <a:solidFill>
                  <a:prstClr val="black">
                    <a:lumMod val="75000"/>
                    <a:lumOff val="25000"/>
                  </a:prstClr>
                </a:solidFill>
              </a:rPr>
              <a:t>Sînt</a:t>
            </a:r>
            <a:r>
              <a:rPr lang="x-none" sz="1600" dirty="0">
                <a:solidFill>
                  <a:prstClr val="black">
                    <a:lumMod val="75000"/>
                    <a:lumOff val="25000"/>
                  </a:prstClr>
                </a:solidFill>
              </a:rPr>
              <a:t> scutite de efectuarea stagiului profesional </a:t>
            </a:r>
            <a:r>
              <a:rPr lang="x-none" sz="1600" dirty="0" err="1">
                <a:solidFill>
                  <a:prstClr val="black">
                    <a:lumMod val="75000"/>
                    <a:lumOff val="25000"/>
                  </a:prstClr>
                </a:solidFill>
              </a:rPr>
              <a:t>şi</a:t>
            </a:r>
            <a:r>
              <a:rPr lang="x-none" sz="1600" dirty="0">
                <a:solidFill>
                  <a:prstClr val="black">
                    <a:lumMod val="75000"/>
                    <a:lumOff val="25000"/>
                  </a:prstClr>
                </a:solidFill>
              </a:rPr>
              <a:t> de examenul de calificare persoanele care </a:t>
            </a:r>
            <a:r>
              <a:rPr lang="x-none" sz="1600" dirty="0" err="1">
                <a:solidFill>
                  <a:prstClr val="black">
                    <a:lumMod val="75000"/>
                    <a:lumOff val="25000"/>
                  </a:prstClr>
                </a:solidFill>
              </a:rPr>
              <a:t>deţin</a:t>
            </a:r>
            <a:r>
              <a:rPr lang="x-none" sz="1600" dirty="0">
                <a:solidFill>
                  <a:prstClr val="black">
                    <a:lumMod val="75000"/>
                    <a:lumOff val="25000"/>
                  </a:prstClr>
                </a:solidFill>
              </a:rPr>
              <a:t> un titlu </a:t>
            </a:r>
            <a:r>
              <a:rPr lang="x-none" sz="1600" dirty="0" err="1">
                <a:solidFill>
                  <a:prstClr val="black">
                    <a:lumMod val="75000"/>
                    <a:lumOff val="25000"/>
                  </a:prstClr>
                </a:solidFill>
              </a:rPr>
              <a:t>ştiinţific</a:t>
            </a:r>
            <a:r>
              <a:rPr lang="x-none" sz="1600" dirty="0">
                <a:solidFill>
                  <a:prstClr val="black">
                    <a:lumMod val="75000"/>
                    <a:lumOff val="25000"/>
                  </a:prstClr>
                </a:solidFill>
              </a:rPr>
              <a:t> de doctor, doctor </a:t>
            </a:r>
            <a:r>
              <a:rPr lang="x-none" sz="1600" dirty="0" err="1">
                <a:solidFill>
                  <a:prstClr val="black">
                    <a:lumMod val="75000"/>
                    <a:lumOff val="25000"/>
                  </a:prstClr>
                </a:solidFill>
              </a:rPr>
              <a:t>habilitat</a:t>
            </a:r>
            <a:r>
              <a:rPr lang="x-none" sz="1600" dirty="0">
                <a:solidFill>
                  <a:prstClr val="black">
                    <a:lumMod val="75000"/>
                    <a:lumOff val="25000"/>
                  </a:prstClr>
                </a:solidFill>
              </a:rPr>
              <a:t> sau de academician în specialitatea respectivă.</a:t>
            </a:r>
            <a:endParaRPr lang="ru-RU" sz="1600" dirty="0"/>
          </a:p>
        </p:txBody>
      </p:sp>
    </p:spTree>
    <p:extLst>
      <p:ext uri="{BB962C8B-B14F-4D97-AF65-F5344CB8AC3E}">
        <p14:creationId xmlns:p14="http://schemas.microsoft.com/office/powerpoint/2010/main" val="38687051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840675" y="624110"/>
            <a:ext cx="9663937" cy="1280890"/>
          </a:xfrm>
        </p:spPr>
        <p:txBody>
          <a:bodyPr>
            <a:noAutofit/>
          </a:bodyPr>
          <a:lstStyle/>
          <a:p>
            <a:pPr marL="342900" lvl="0" indent="-342900" fontAlgn="base">
              <a:lnSpc>
                <a:spcPct val="150000"/>
              </a:lnSpc>
              <a:spcBef>
                <a:spcPts val="1000"/>
              </a:spcBef>
              <a:tabLst>
                <a:tab pos="457200" algn="l"/>
              </a:tabLst>
            </a:pPr>
            <a:r>
              <a:rPr lang="x-none" sz="2800" b="1" dirty="0">
                <a:solidFill>
                  <a:srgbClr val="FF0000"/>
                </a:solidFill>
                <a:latin typeface="Arial" panose="020B0604020202020204" pitchFamily="34" charset="0"/>
                <a:ea typeface="Times New Roman" panose="02020603050405020304" pitchFamily="18" charset="0"/>
                <a:cs typeface="Times New Roman" panose="02020603050405020304" pitchFamily="18" charset="0"/>
              </a:rPr>
              <a:t>problematica expertizei judiciare în construcții în RM</a:t>
            </a:r>
            <a:r>
              <a:rPr lang="ru-RU" sz="2800" b="1" dirty="0">
                <a:solidFill>
                  <a:srgbClr val="FF0000"/>
                </a:solidFill>
                <a:latin typeface="Calibri" panose="020F0502020204030204" pitchFamily="34" charset="0"/>
                <a:ea typeface="Calibri" panose="020F0502020204030204" pitchFamily="34" charset="0"/>
                <a:cs typeface="Times New Roman" panose="02020603050405020304" pitchFamily="18" charset="0"/>
              </a:rPr>
              <a:t/>
            </a:r>
            <a:br>
              <a:rPr lang="ru-RU" sz="2800" b="1" dirty="0">
                <a:solidFill>
                  <a:srgbClr val="FF0000"/>
                </a:solidFill>
                <a:latin typeface="Calibri" panose="020F0502020204030204" pitchFamily="34" charset="0"/>
                <a:ea typeface="Calibri" panose="020F0502020204030204" pitchFamily="34" charset="0"/>
                <a:cs typeface="Times New Roman" panose="02020603050405020304" pitchFamily="18" charset="0"/>
              </a:rPr>
            </a:br>
            <a:endParaRPr lang="ru-RU" sz="2800" dirty="0">
              <a:solidFill>
                <a:srgbClr val="FF0000"/>
              </a:solidFill>
            </a:endParaRPr>
          </a:p>
        </p:txBody>
      </p:sp>
      <p:graphicFrame>
        <p:nvGraphicFramePr>
          <p:cNvPr id="4" name="Объект 3"/>
          <p:cNvGraphicFramePr>
            <a:graphicFrameLocks noGrp="1"/>
          </p:cNvGraphicFramePr>
          <p:nvPr>
            <p:ph idx="1"/>
            <p:extLst>
              <p:ext uri="{D42A27DB-BD31-4B8C-83A1-F6EECF244321}">
                <p14:modId xmlns:p14="http://schemas.microsoft.com/office/powerpoint/2010/main" val="457349755"/>
              </p:ext>
            </p:extLst>
          </p:nvPr>
        </p:nvGraphicFramePr>
        <p:xfrm>
          <a:off x="902527" y="1306286"/>
          <a:ext cx="6368764" cy="4868883"/>
        </p:xfrm>
        <a:graphic>
          <a:graphicData uri="http://schemas.openxmlformats.org/drawingml/2006/table">
            <a:tbl>
              <a:tblPr firstRow="1" firstCol="1" lastRow="1" lastCol="1" bandRow="1" bandCol="1">
                <a:tableStyleId>{5C22544A-7EE6-4342-B048-85BDC9FD1C3A}</a:tableStyleId>
              </a:tblPr>
              <a:tblGrid>
                <a:gridCol w="451329"/>
                <a:gridCol w="3549347"/>
                <a:gridCol w="2368088"/>
              </a:tblGrid>
              <a:tr h="4868883">
                <a:tc>
                  <a:txBody>
                    <a:bodyPr/>
                    <a:lstStyle/>
                    <a:p>
                      <a:pPr algn="just">
                        <a:spcAft>
                          <a:spcPts val="0"/>
                        </a:spcAft>
                      </a:pPr>
                      <a:r>
                        <a:rPr lang="ro-RO" sz="1100" dirty="0">
                          <a:effectLst/>
                        </a:rPr>
                        <a:t>III.</a:t>
                      </a:r>
                      <a:endParaRPr lang="ru-RU" sz="1200" dirty="0">
                        <a:effectLst/>
                      </a:endParaRPr>
                    </a:p>
                    <a:p>
                      <a:pPr algn="just">
                        <a:spcAft>
                          <a:spcPts val="0"/>
                        </a:spcAft>
                      </a:pPr>
                      <a:r>
                        <a:rPr lang="ro-RO" sz="1100" dirty="0">
                          <a:effectLst/>
                        </a:rPr>
                        <a:t>3.1.</a:t>
                      </a:r>
                      <a:endParaRPr lang="ru-RU" sz="1200" dirty="0">
                        <a:effectLst/>
                      </a:endParaRPr>
                    </a:p>
                    <a:p>
                      <a:pPr algn="just">
                        <a:spcAft>
                          <a:spcPts val="0"/>
                        </a:spcAft>
                      </a:pPr>
                      <a:r>
                        <a:rPr lang="ro-RO" sz="1100" dirty="0">
                          <a:effectLst/>
                        </a:rPr>
                        <a:t> </a:t>
                      </a:r>
                      <a:endParaRPr lang="ru-RU" sz="1200" dirty="0">
                        <a:effectLst/>
                      </a:endParaRPr>
                    </a:p>
                    <a:p>
                      <a:pPr algn="just">
                        <a:spcAft>
                          <a:spcPts val="0"/>
                        </a:spcAft>
                      </a:pPr>
                      <a:r>
                        <a:rPr lang="ro-RO" sz="1100" dirty="0">
                          <a:effectLst/>
                        </a:rPr>
                        <a:t> </a:t>
                      </a:r>
                      <a:endParaRPr lang="ru-RU" sz="1200" dirty="0">
                        <a:effectLst/>
                      </a:endParaRPr>
                    </a:p>
                    <a:p>
                      <a:pPr algn="just">
                        <a:spcAft>
                          <a:spcPts val="0"/>
                        </a:spcAft>
                      </a:pPr>
                      <a:r>
                        <a:rPr lang="ro-RO" sz="1100" dirty="0">
                          <a:effectLst/>
                        </a:rPr>
                        <a:t> </a:t>
                      </a:r>
                      <a:endParaRPr lang="ru-RU" sz="1200" dirty="0">
                        <a:effectLst/>
                      </a:endParaRPr>
                    </a:p>
                    <a:p>
                      <a:pPr algn="just">
                        <a:spcAft>
                          <a:spcPts val="0"/>
                        </a:spcAft>
                      </a:pPr>
                      <a:r>
                        <a:rPr lang="ro-RO" sz="1100" dirty="0">
                          <a:effectLst/>
                        </a:rPr>
                        <a:t> </a:t>
                      </a:r>
                      <a:endParaRPr lang="ru-RU" sz="1200" dirty="0">
                        <a:effectLst/>
                      </a:endParaRPr>
                    </a:p>
                    <a:p>
                      <a:pPr algn="just">
                        <a:spcAft>
                          <a:spcPts val="0"/>
                        </a:spcAft>
                      </a:pPr>
                      <a:r>
                        <a:rPr lang="ro-RO" sz="1100" dirty="0">
                          <a:effectLst/>
                        </a:rPr>
                        <a:t> </a:t>
                      </a:r>
                      <a:endParaRPr lang="ru-RU" sz="1200" dirty="0">
                        <a:effectLst/>
                      </a:endParaRPr>
                    </a:p>
                    <a:p>
                      <a:pPr algn="just">
                        <a:spcAft>
                          <a:spcPts val="0"/>
                        </a:spcAft>
                      </a:pPr>
                      <a:r>
                        <a:rPr lang="ro-RO" sz="1100" dirty="0">
                          <a:effectLst/>
                        </a:rPr>
                        <a:t> </a:t>
                      </a:r>
                      <a:endParaRPr lang="ru-RU" sz="1200" dirty="0">
                        <a:effectLst/>
                      </a:endParaRPr>
                    </a:p>
                    <a:p>
                      <a:pPr algn="just">
                        <a:spcAft>
                          <a:spcPts val="0"/>
                        </a:spcAft>
                      </a:pPr>
                      <a:r>
                        <a:rPr lang="ro-RO" sz="1100" dirty="0">
                          <a:effectLst/>
                        </a:rPr>
                        <a:t> </a:t>
                      </a:r>
                      <a:endParaRPr lang="ru-RU" sz="1200" dirty="0">
                        <a:effectLst/>
                      </a:endParaRPr>
                    </a:p>
                    <a:p>
                      <a:pPr algn="just">
                        <a:spcAft>
                          <a:spcPts val="0"/>
                        </a:spcAft>
                      </a:pPr>
                      <a:r>
                        <a:rPr lang="ro-RO" sz="1100" dirty="0">
                          <a:effectLst/>
                        </a:rPr>
                        <a:t> </a:t>
                      </a:r>
                      <a:endParaRPr lang="ru-RU" sz="1200" dirty="0">
                        <a:effectLst/>
                        <a:latin typeface="Times New Roman" panose="02020603050405020304" pitchFamily="18" charset="0"/>
                        <a:ea typeface="Times New Roman" panose="02020603050405020304" pitchFamily="18" charset="0"/>
                      </a:endParaRPr>
                    </a:p>
                  </a:txBody>
                  <a:tcPr marL="67469" marR="67469" marT="0" marB="0"/>
                </a:tc>
                <a:tc>
                  <a:txBody>
                    <a:bodyPr/>
                    <a:lstStyle/>
                    <a:p>
                      <a:pPr algn="just">
                        <a:spcAft>
                          <a:spcPts val="0"/>
                        </a:spcAft>
                      </a:pPr>
                      <a:r>
                        <a:rPr lang="ro-RO" sz="1100">
                          <a:effectLst/>
                        </a:rPr>
                        <a:t>Eficacitatea activităţi CNEJ redusă</a:t>
                      </a:r>
                      <a:endParaRPr lang="ru-RU" sz="1200">
                        <a:effectLst/>
                      </a:endParaRPr>
                    </a:p>
                    <a:p>
                      <a:pPr algn="just">
                        <a:spcAft>
                          <a:spcPts val="0"/>
                        </a:spcAft>
                      </a:pPr>
                      <a:r>
                        <a:rPr lang="ro-RO" sz="1100">
                          <a:effectLst/>
                        </a:rPr>
                        <a:t>Imperfecţiunea cadrului legislativ actual.</a:t>
                      </a:r>
                      <a:endParaRPr lang="ru-RU" sz="1200">
                        <a:effectLst/>
                      </a:endParaRPr>
                    </a:p>
                    <a:p>
                      <a:pPr algn="just">
                        <a:spcAft>
                          <a:spcPts val="0"/>
                        </a:spcAft>
                      </a:pPr>
                      <a:r>
                        <a:rPr lang="ro-RO" sz="1400">
                          <a:effectLst/>
                        </a:rPr>
                        <a:t> </a:t>
                      </a:r>
                      <a:r>
                        <a:rPr lang="ro-RO" sz="1200">
                          <a:effectLst/>
                        </a:rPr>
                        <a:t>Art. 40, alin. (2) al Legii nr.68 din 14.04.2016, care stipulează cerinţe suplimentare pentru obţinerea calității de expert judiciar cu specializarea în domeniul construcţiilor.  Deşi la momentul elaborării proiectului de lege, aceste cerinţe introduce în Lege la propunerea Ministerului Construcţiilor şi Organului Cadastral au fost contestate şi argumentate irentabilitatea şi iraţionamentul acestor prevederi, propunerile parvenite din partea grupului de lucru ce a lucrat la elaborarea legii, nu au fost acceptate, fiind, astfel, introduse cerinţe suplimentare faţă de anumiţi experţi cu specialităţi în domeniul construcţiilor, cărora li se impune obţinerea unei calităţi (de inginer cadastral şi evaluator), pentru obţinerea altei calităţi (de expert judiciar), fapt discriminatoriu faţă de persoanele ce doresc să-şi desfăşoare activităţile în domeniul expertizelor în construcţii.</a:t>
                      </a:r>
                      <a:endParaRPr lang="ru-RU" sz="1200">
                        <a:effectLst/>
                        <a:latin typeface="Times New Roman" panose="02020603050405020304" pitchFamily="18" charset="0"/>
                        <a:ea typeface="Times New Roman" panose="02020603050405020304" pitchFamily="18" charset="0"/>
                      </a:endParaRPr>
                    </a:p>
                  </a:txBody>
                  <a:tcPr marL="67469" marR="67469" marT="0" marB="0"/>
                </a:tc>
                <a:tc>
                  <a:txBody>
                    <a:bodyPr/>
                    <a:lstStyle/>
                    <a:p>
                      <a:pPr algn="just">
                        <a:spcAft>
                          <a:spcPts val="0"/>
                        </a:spcAft>
                      </a:pPr>
                      <a:r>
                        <a:rPr lang="ro-RO" sz="1100" dirty="0">
                          <a:effectLst/>
                        </a:rPr>
                        <a:t> </a:t>
                      </a:r>
                      <a:endParaRPr lang="ru-RU" sz="1200" dirty="0">
                        <a:effectLst/>
                      </a:endParaRPr>
                    </a:p>
                    <a:p>
                      <a:pPr algn="just">
                        <a:spcAft>
                          <a:spcPts val="0"/>
                        </a:spcAft>
                      </a:pPr>
                      <a:r>
                        <a:rPr lang="ro-RO" sz="1200" dirty="0">
                          <a:effectLst/>
                        </a:rPr>
                        <a:t>În plus, aceste prevederi deja </a:t>
                      </a:r>
                      <a:r>
                        <a:rPr lang="ro-RO" sz="1200" dirty="0" err="1">
                          <a:effectLst/>
                        </a:rPr>
                        <a:t>îşi</a:t>
                      </a:r>
                      <a:r>
                        <a:rPr lang="ro-RO" sz="1200" dirty="0">
                          <a:effectLst/>
                        </a:rPr>
                        <a:t> au efectul negativ, deoarece în prezent </a:t>
                      </a:r>
                      <a:r>
                        <a:rPr lang="ro-RO" sz="1200" dirty="0" err="1">
                          <a:effectLst/>
                        </a:rPr>
                        <a:t>instituţiile</a:t>
                      </a:r>
                      <a:r>
                        <a:rPr lang="ro-RO" sz="1200" dirty="0">
                          <a:effectLst/>
                        </a:rPr>
                        <a:t> de expertiză nu </a:t>
                      </a:r>
                      <a:r>
                        <a:rPr lang="ro-RO" sz="1200" dirty="0" err="1">
                          <a:effectLst/>
                        </a:rPr>
                        <a:t>reuşesc</a:t>
                      </a:r>
                      <a:r>
                        <a:rPr lang="ro-RO" sz="1200" dirty="0">
                          <a:effectLst/>
                        </a:rPr>
                        <a:t> să atragă </a:t>
                      </a:r>
                      <a:r>
                        <a:rPr lang="ro-RO" sz="1200" dirty="0" err="1">
                          <a:effectLst/>
                        </a:rPr>
                        <a:t>candidaţi</a:t>
                      </a:r>
                      <a:r>
                        <a:rPr lang="ro-RO" sz="1200" dirty="0">
                          <a:effectLst/>
                        </a:rPr>
                        <a:t> la </a:t>
                      </a:r>
                      <a:r>
                        <a:rPr lang="ro-RO" sz="1200" dirty="0" err="1">
                          <a:effectLst/>
                        </a:rPr>
                        <a:t>funcţiile</a:t>
                      </a:r>
                      <a:r>
                        <a:rPr lang="ro-RO" sz="1200" dirty="0">
                          <a:effectLst/>
                        </a:rPr>
                        <a:t> de expert în domeniul </a:t>
                      </a:r>
                      <a:r>
                        <a:rPr lang="ro-RO" sz="1200" dirty="0" err="1">
                          <a:effectLst/>
                        </a:rPr>
                        <a:t>construcţiilor</a:t>
                      </a:r>
                      <a:r>
                        <a:rPr lang="ro-RO" sz="1200" dirty="0">
                          <a:effectLst/>
                        </a:rPr>
                        <a:t>, deoarece odată </a:t>
                      </a:r>
                      <a:r>
                        <a:rPr lang="ro-RO" sz="1200" dirty="0" err="1">
                          <a:effectLst/>
                        </a:rPr>
                        <a:t>obţinând</a:t>
                      </a:r>
                      <a:r>
                        <a:rPr lang="ro-RO" sz="1200" dirty="0">
                          <a:effectLst/>
                        </a:rPr>
                        <a:t> o calitate de evaluator sau inginer cadastral (care la fel presupune </a:t>
                      </a:r>
                      <a:r>
                        <a:rPr lang="ro-RO" sz="1200" dirty="0" err="1">
                          <a:effectLst/>
                        </a:rPr>
                        <a:t>stagiere</a:t>
                      </a:r>
                      <a:r>
                        <a:rPr lang="ro-RO" sz="1200" dirty="0">
                          <a:effectLst/>
                        </a:rPr>
                        <a:t>), nu are rost să te mai </a:t>
                      </a:r>
                      <a:r>
                        <a:rPr lang="ro-RO" sz="1200" dirty="0" err="1">
                          <a:effectLst/>
                        </a:rPr>
                        <a:t>stagiezi</a:t>
                      </a:r>
                      <a:r>
                        <a:rPr lang="ro-RO" sz="1200" dirty="0">
                          <a:effectLst/>
                        </a:rPr>
                        <a:t> un an pentru </a:t>
                      </a:r>
                      <a:r>
                        <a:rPr lang="ro-RO" sz="1200" dirty="0" err="1">
                          <a:effectLst/>
                        </a:rPr>
                        <a:t>obţinerea</a:t>
                      </a:r>
                      <a:r>
                        <a:rPr lang="ro-RO" sz="1200" dirty="0">
                          <a:effectLst/>
                        </a:rPr>
                        <a:t> unei alte </a:t>
                      </a:r>
                      <a:r>
                        <a:rPr lang="ro-RO" sz="1200" dirty="0" err="1">
                          <a:effectLst/>
                        </a:rPr>
                        <a:t>calităţi</a:t>
                      </a:r>
                      <a:r>
                        <a:rPr lang="ro-RO" sz="1200" dirty="0">
                          <a:effectLst/>
                        </a:rPr>
                        <a:t> (de expert judiciar). Astfel, CNEJ în prezent se află în </a:t>
                      </a:r>
                      <a:r>
                        <a:rPr lang="ro-RO" sz="1200" dirty="0" err="1">
                          <a:effectLst/>
                        </a:rPr>
                        <a:t>situaţia</a:t>
                      </a:r>
                      <a:r>
                        <a:rPr lang="ro-RO" sz="1200" dirty="0">
                          <a:effectLst/>
                        </a:rPr>
                        <a:t> unei lipse acute a cadrelor în domeniul exp. jud. în </a:t>
                      </a:r>
                      <a:r>
                        <a:rPr lang="ro-RO" sz="1200" dirty="0" err="1">
                          <a:effectLst/>
                        </a:rPr>
                        <a:t>construcţii</a:t>
                      </a:r>
                      <a:r>
                        <a:rPr lang="ro-RO" sz="1200" dirty="0">
                          <a:effectLst/>
                        </a:rPr>
                        <a:t>, precum </a:t>
                      </a:r>
                      <a:r>
                        <a:rPr lang="ro-RO" sz="1200" dirty="0" err="1">
                          <a:effectLst/>
                        </a:rPr>
                        <a:t>şi</a:t>
                      </a:r>
                      <a:r>
                        <a:rPr lang="ro-RO" sz="1200" dirty="0">
                          <a:effectLst/>
                        </a:rPr>
                        <a:t> în riscul de </a:t>
                      </a:r>
                      <a:r>
                        <a:rPr lang="ro-RO" sz="1200" dirty="0" err="1">
                          <a:effectLst/>
                        </a:rPr>
                        <a:t>dispariţie</a:t>
                      </a:r>
                      <a:r>
                        <a:rPr lang="ro-RO" sz="1200" dirty="0">
                          <a:effectLst/>
                        </a:rPr>
                        <a:t> a acestui gen de expertiză, devreme ce nu vor fi operate modificări în </a:t>
                      </a:r>
                      <a:r>
                        <a:rPr lang="ro-RO" sz="1200" dirty="0" err="1">
                          <a:effectLst/>
                        </a:rPr>
                        <a:t>conţinutul</a:t>
                      </a:r>
                      <a:r>
                        <a:rPr lang="ro-RO" sz="1200" dirty="0">
                          <a:effectLst/>
                        </a:rPr>
                        <a:t> art. 40 prin excluderea alin.2.  </a:t>
                      </a:r>
                      <a:endParaRPr lang="ru-RU" sz="1200" dirty="0">
                        <a:effectLst/>
                        <a:latin typeface="Times New Roman" panose="02020603050405020304" pitchFamily="18" charset="0"/>
                        <a:ea typeface="Times New Roman" panose="02020603050405020304" pitchFamily="18" charset="0"/>
                      </a:endParaRPr>
                    </a:p>
                  </a:txBody>
                  <a:tcPr marL="67469" marR="67469" marT="0" marB="0"/>
                </a:tc>
              </a:tr>
            </a:tbl>
          </a:graphicData>
        </a:graphic>
      </p:graphicFrame>
    </p:spTree>
    <p:extLst>
      <p:ext uri="{BB962C8B-B14F-4D97-AF65-F5344CB8AC3E}">
        <p14:creationId xmlns:p14="http://schemas.microsoft.com/office/powerpoint/2010/main" val="3985261985"/>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531917" y="624110"/>
            <a:ext cx="9972695" cy="1509490"/>
          </a:xfrm>
        </p:spPr>
        <p:txBody>
          <a:bodyPr>
            <a:normAutofit fontScale="90000"/>
          </a:bodyPr>
          <a:lstStyle/>
          <a:p>
            <a:r>
              <a:rPr lang="x-none" b="1" dirty="0">
                <a:solidFill>
                  <a:srgbClr val="FF0000"/>
                </a:solidFill>
                <a:latin typeface="Arial" panose="020B0604020202020204" pitchFamily="34" charset="0"/>
                <a:ea typeface="Times New Roman" panose="02020603050405020304" pitchFamily="18" charset="0"/>
                <a:cs typeface="Times New Roman" panose="02020603050405020304" pitchFamily="18" charset="0"/>
              </a:rPr>
              <a:t>ce este expertiza judiciară în construcții? </a:t>
            </a:r>
            <a:r>
              <a:rPr lang="x-none" b="1" dirty="0">
                <a:solidFill>
                  <a:srgbClr val="FF0000"/>
                </a:solidFill>
                <a:latin typeface="Arial" panose="020B0604020202020204" pitchFamily="34" charset="0"/>
                <a:cs typeface="Times New Roman" panose="02020603050405020304" pitchFamily="18" charset="0"/>
              </a:rPr>
              <a:t>Ce este expertiza tehnică în construcții? Sunt ele activități similare?</a:t>
            </a:r>
            <a:endParaRPr lang="ru-RU" dirty="0">
              <a:solidFill>
                <a:srgbClr val="FF0000"/>
              </a:solidFill>
            </a:endParaRPr>
          </a:p>
        </p:txBody>
      </p:sp>
      <p:sp>
        <p:nvSpPr>
          <p:cNvPr id="3" name="Объект 2"/>
          <p:cNvSpPr>
            <a:spLocks noGrp="1"/>
          </p:cNvSpPr>
          <p:nvPr>
            <p:ph idx="1"/>
          </p:nvPr>
        </p:nvSpPr>
        <p:spPr>
          <a:xfrm>
            <a:off x="1531916" y="2216726"/>
            <a:ext cx="9856519" cy="4397829"/>
          </a:xfrm>
        </p:spPr>
        <p:txBody>
          <a:bodyPr>
            <a:normAutofit lnSpcReduction="10000"/>
          </a:bodyPr>
          <a:lstStyle/>
          <a:p>
            <a:r>
              <a:rPr lang="ro-RO" dirty="0" smtClean="0">
                <a:solidFill>
                  <a:srgbClr val="FF0000"/>
                </a:solidFill>
              </a:rPr>
              <a:t>EJ </a:t>
            </a:r>
            <a:r>
              <a:rPr lang="ro-RO" dirty="0" smtClean="0"/>
              <a:t>– </a:t>
            </a:r>
            <a:r>
              <a:rPr lang="ro-RO" dirty="0"/>
              <a:t>operează </a:t>
            </a:r>
            <a:r>
              <a:rPr lang="ro-RO" dirty="0" err="1"/>
              <a:t>investigaţii</a:t>
            </a:r>
            <a:r>
              <a:rPr lang="ro-RO" dirty="0"/>
              <a:t> </a:t>
            </a:r>
            <a:r>
              <a:rPr lang="ro-RO" dirty="0" err="1"/>
              <a:t>ştiinţifico</a:t>
            </a:r>
            <a:r>
              <a:rPr lang="ro-RO" dirty="0"/>
              <a:t>-practice în domeniul </a:t>
            </a:r>
            <a:r>
              <a:rPr lang="ro-RO" dirty="0" err="1"/>
              <a:t>construcţiilor</a:t>
            </a:r>
            <a:r>
              <a:rPr lang="ro-RO" dirty="0"/>
              <a:t> cu scopul </a:t>
            </a:r>
            <a:r>
              <a:rPr lang="ro-RO" dirty="0" err="1"/>
              <a:t>soluţionării</a:t>
            </a:r>
            <a:r>
              <a:rPr lang="ro-RO" dirty="0"/>
              <a:t> problemelor apărute în procesul judiciar, statutul cărora este bine punctat în </a:t>
            </a:r>
            <a:r>
              <a:rPr lang="ro-RO" dirty="0" err="1"/>
              <a:t>legislaţia</a:t>
            </a:r>
            <a:r>
              <a:rPr lang="ro-RO" dirty="0"/>
              <a:t> procesuală</a:t>
            </a:r>
            <a:endParaRPr lang="ru-RU" dirty="0"/>
          </a:p>
          <a:p>
            <a:r>
              <a:rPr lang="ro-RO" dirty="0" smtClean="0">
                <a:solidFill>
                  <a:srgbClr val="FF0000"/>
                </a:solidFill>
              </a:rPr>
              <a:t> - </a:t>
            </a:r>
            <a:r>
              <a:rPr lang="ro-RO" dirty="0" err="1" smtClean="0"/>
              <a:t>Investigaţiile</a:t>
            </a:r>
            <a:r>
              <a:rPr lang="ro-RO" dirty="0" smtClean="0"/>
              <a:t> </a:t>
            </a:r>
            <a:r>
              <a:rPr lang="ro-RO" dirty="0"/>
              <a:t>pe care le efectuează un expert judiciar, consecutivitatea lor, criteriile de apreciere a rezultatelor </a:t>
            </a:r>
            <a:r>
              <a:rPr lang="ro-RO" dirty="0" err="1"/>
              <a:t>şi</a:t>
            </a:r>
            <a:r>
              <a:rPr lang="ro-RO" dirty="0"/>
              <a:t> de formulare a concluziilor sale,  sunt strict reglementate de metodicile tip </a:t>
            </a:r>
            <a:r>
              <a:rPr lang="ro-RO" dirty="0" err="1"/>
              <a:t>şi</a:t>
            </a:r>
            <a:r>
              <a:rPr lang="ro-RO" dirty="0"/>
              <a:t> cele speciale, principiile cărora sunt elaborate de </a:t>
            </a:r>
            <a:r>
              <a:rPr lang="ro-RO" dirty="0" err="1"/>
              <a:t>ştiinţa</a:t>
            </a:r>
            <a:r>
              <a:rPr lang="ro-RO" dirty="0"/>
              <a:t> </a:t>
            </a:r>
            <a:r>
              <a:rPr lang="ro-RO" dirty="0" err="1"/>
              <a:t>expertologiei</a:t>
            </a:r>
            <a:r>
              <a:rPr lang="ro-RO" dirty="0"/>
              <a:t>, fiind unice în toată lumea,  pe care  nu le posedă decât subiecții unui astfel de proces (expertiză judiciară). </a:t>
            </a:r>
            <a:endParaRPr lang="ro-RO" dirty="0" smtClean="0"/>
          </a:p>
          <a:p>
            <a:pPr algn="just"/>
            <a:r>
              <a:rPr lang="ro-RO" dirty="0" smtClean="0">
                <a:solidFill>
                  <a:srgbClr val="92D050"/>
                </a:solidFill>
              </a:rPr>
              <a:t>ET  - </a:t>
            </a:r>
            <a:r>
              <a:rPr lang="ro-RO" dirty="0" smtClean="0"/>
              <a:t>În </a:t>
            </a:r>
            <a:r>
              <a:rPr lang="ro-RO" dirty="0"/>
              <a:t>acest sens, </a:t>
            </a:r>
            <a:r>
              <a:rPr lang="ro-RO" dirty="0" err="1"/>
              <a:t>menţionăm</a:t>
            </a:r>
            <a:r>
              <a:rPr lang="ro-RO" dirty="0"/>
              <a:t>, că </a:t>
            </a:r>
            <a:r>
              <a:rPr lang="ro-RO" dirty="0" err="1"/>
              <a:t>experţii</a:t>
            </a:r>
            <a:r>
              <a:rPr lang="ro-RO" dirty="0"/>
              <a:t> tehnici </a:t>
            </a:r>
            <a:r>
              <a:rPr lang="ro-RO" dirty="0" err="1"/>
              <a:t>şi</a:t>
            </a:r>
            <a:r>
              <a:rPr lang="ro-RO" dirty="0"/>
              <a:t> cei judiciari </a:t>
            </a:r>
            <a:r>
              <a:rPr lang="ro-RO" dirty="0" err="1"/>
              <a:t>soluţionează</a:t>
            </a:r>
            <a:r>
              <a:rPr lang="ro-RO" dirty="0"/>
              <a:t> sarcini diferite, primii oferind </a:t>
            </a:r>
            <a:r>
              <a:rPr lang="ro-RO" dirty="0" err="1"/>
              <a:t>soluţii</a:t>
            </a:r>
            <a:r>
              <a:rPr lang="ro-RO" dirty="0"/>
              <a:t> pentru procesul de </a:t>
            </a:r>
            <a:r>
              <a:rPr lang="ro-RO" dirty="0" err="1"/>
              <a:t>construcţie</a:t>
            </a:r>
            <a:r>
              <a:rPr lang="ro-RO" dirty="0"/>
              <a:t>, </a:t>
            </a:r>
            <a:r>
              <a:rPr lang="ro-RO" dirty="0" err="1"/>
              <a:t>reconstrucţie</a:t>
            </a:r>
            <a:r>
              <a:rPr lang="ro-RO" dirty="0"/>
              <a:t>, etc. a obiectelor</a:t>
            </a:r>
            <a:r>
              <a:rPr lang="ro-RO" dirty="0" smtClean="0"/>
              <a:t>, nu pot </a:t>
            </a:r>
            <a:r>
              <a:rPr lang="ro-RO" dirty="0" err="1" smtClean="0"/>
              <a:t>particvipa</a:t>
            </a:r>
            <a:r>
              <a:rPr lang="ro-RO" dirty="0" smtClean="0"/>
              <a:t> la acțiuni </a:t>
            </a:r>
            <a:r>
              <a:rPr lang="ro-RO" dirty="0"/>
              <a:t>procesuale, deoarece acesta reprezintă interesele uneia din </a:t>
            </a:r>
            <a:r>
              <a:rPr lang="ro-RO" dirty="0" err="1"/>
              <a:t>părţi</a:t>
            </a:r>
            <a:r>
              <a:rPr lang="ro-RO" dirty="0"/>
              <a:t>. În plus, </a:t>
            </a:r>
            <a:r>
              <a:rPr lang="ro-RO" dirty="0" err="1"/>
              <a:t>competenţa</a:t>
            </a:r>
            <a:r>
              <a:rPr lang="ro-RO" dirty="0"/>
              <a:t> unui expert judiciar, spre deosebire de cea a unui expert tehnic, este </a:t>
            </a:r>
            <a:r>
              <a:rPr lang="ro-RO" dirty="0" err="1"/>
              <a:t>influenţată</a:t>
            </a:r>
            <a:r>
              <a:rPr lang="ro-RO" dirty="0"/>
              <a:t> </a:t>
            </a:r>
            <a:r>
              <a:rPr lang="ro-RO" dirty="0" err="1"/>
              <a:t>şi</a:t>
            </a:r>
            <a:r>
              <a:rPr lang="ro-RO" dirty="0"/>
              <a:t> de partea juridică a unui caz penal sau civil, pe când cel din urmă rezolvă doar întrebări ce </a:t>
            </a:r>
            <a:r>
              <a:rPr lang="ro-RO" dirty="0" err="1"/>
              <a:t>ţin</a:t>
            </a:r>
            <a:r>
              <a:rPr lang="ro-RO" dirty="0"/>
              <a:t> de domeniul </a:t>
            </a:r>
            <a:r>
              <a:rPr lang="ro-RO" dirty="0" err="1"/>
              <a:t>construcţiilor</a:t>
            </a:r>
            <a:r>
              <a:rPr lang="ro-RO" dirty="0"/>
              <a:t>, fiind total nepregătit să abordeze aspectul </a:t>
            </a:r>
            <a:r>
              <a:rPr lang="ro-RO" dirty="0" err="1"/>
              <a:t>expertologic</a:t>
            </a:r>
            <a:r>
              <a:rPr lang="ro-RO" dirty="0"/>
              <a:t>  </a:t>
            </a:r>
            <a:r>
              <a:rPr lang="ro-RO" dirty="0" err="1"/>
              <a:t>şi</a:t>
            </a:r>
            <a:r>
              <a:rPr lang="ro-RO" dirty="0"/>
              <a:t> să contribuie la înfăptuirea </a:t>
            </a:r>
            <a:r>
              <a:rPr lang="ro-RO" dirty="0" err="1"/>
              <a:t>justiţiei</a:t>
            </a:r>
            <a:r>
              <a:rPr lang="ro-RO" dirty="0"/>
              <a:t> prin asigurarea procesului cu </a:t>
            </a:r>
            <a:r>
              <a:rPr lang="ro-RO" dirty="0" smtClean="0"/>
              <a:t>probe.</a:t>
            </a:r>
            <a:endParaRPr lang="ro-RO" dirty="0"/>
          </a:p>
          <a:p>
            <a:endParaRPr lang="ru-RU" dirty="0"/>
          </a:p>
        </p:txBody>
      </p:sp>
    </p:spTree>
    <p:extLst>
      <p:ext uri="{BB962C8B-B14F-4D97-AF65-F5344CB8AC3E}">
        <p14:creationId xmlns:p14="http://schemas.microsoft.com/office/powerpoint/2010/main" val="196161513"/>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x-none" dirty="0" smtClean="0">
                <a:solidFill>
                  <a:srgbClr val="FF0000"/>
                </a:solidFill>
              </a:rPr>
              <a:t>Similar ori nu?</a:t>
            </a:r>
            <a:endParaRPr lang="ru-RU" dirty="0">
              <a:solidFill>
                <a:srgbClr val="FF0000"/>
              </a:solidFill>
            </a:endParaRPr>
          </a:p>
        </p:txBody>
      </p:sp>
      <p:sp>
        <p:nvSpPr>
          <p:cNvPr id="3" name="Объект 2"/>
          <p:cNvSpPr>
            <a:spLocks noGrp="1"/>
          </p:cNvSpPr>
          <p:nvPr>
            <p:ph idx="1"/>
          </p:nvPr>
        </p:nvSpPr>
        <p:spPr>
          <a:xfrm>
            <a:off x="1353787" y="2133600"/>
            <a:ext cx="10150825" cy="3777622"/>
          </a:xfrm>
        </p:spPr>
        <p:txBody>
          <a:bodyPr/>
          <a:lstStyle/>
          <a:p>
            <a:r>
              <a:rPr lang="ro-RO" dirty="0"/>
              <a:t>Opinia precum că expertul judiciar apreciază activitatea unui expert tehnic </a:t>
            </a:r>
            <a:r>
              <a:rPr lang="ro-RO" dirty="0" err="1"/>
              <a:t>şi</a:t>
            </a:r>
            <a:r>
              <a:rPr lang="ro-RO" dirty="0"/>
              <a:t> de aceia trebuie să fie ca profesionist mai sus ca acesta, este total </a:t>
            </a:r>
            <a:r>
              <a:rPr lang="ro-RO" dirty="0" err="1"/>
              <a:t>greşită</a:t>
            </a:r>
            <a:r>
              <a:rPr lang="ro-RO" dirty="0"/>
              <a:t>, primului, fiindu-i interzisă prin </a:t>
            </a:r>
            <a:r>
              <a:rPr lang="ro-RO" dirty="0" err="1"/>
              <a:t>legislaţia</a:t>
            </a:r>
            <a:r>
              <a:rPr lang="ro-RO" dirty="0"/>
              <a:t> procesuală careva apreciere a </a:t>
            </a:r>
            <a:r>
              <a:rPr lang="ro-RO" dirty="0" err="1"/>
              <a:t>activităţilor</a:t>
            </a:r>
            <a:r>
              <a:rPr lang="ro-RO" dirty="0"/>
              <a:t> persoanelor juridice sau fizice. Expertul judiciar se </a:t>
            </a:r>
            <a:r>
              <a:rPr lang="ro-RO" dirty="0" err="1"/>
              <a:t>deosebeşte</a:t>
            </a:r>
            <a:r>
              <a:rPr lang="ro-RO" dirty="0"/>
              <a:t> de un expert tehnic nu numai prin adâncimea </a:t>
            </a:r>
            <a:r>
              <a:rPr lang="ro-RO" dirty="0" err="1"/>
              <a:t>şi</a:t>
            </a:r>
            <a:r>
              <a:rPr lang="ro-RO" dirty="0"/>
              <a:t> diversitatea de </a:t>
            </a:r>
            <a:r>
              <a:rPr lang="ro-RO" dirty="0" err="1"/>
              <a:t>cunoştinţe</a:t>
            </a:r>
            <a:r>
              <a:rPr lang="ro-RO" dirty="0"/>
              <a:t> profesionale, dar, de asemenea, </a:t>
            </a:r>
            <a:r>
              <a:rPr lang="ro-RO" dirty="0" err="1"/>
              <a:t>şi</a:t>
            </a:r>
            <a:r>
              <a:rPr lang="ro-RO" dirty="0"/>
              <a:t> prin capacitatea de a </a:t>
            </a:r>
            <a:r>
              <a:rPr lang="ro-RO" dirty="0" err="1"/>
              <a:t>desfăşura</a:t>
            </a:r>
            <a:r>
              <a:rPr lang="ro-RO" dirty="0"/>
              <a:t> </a:t>
            </a:r>
            <a:r>
              <a:rPr lang="ro-RO" dirty="0" err="1"/>
              <a:t>activităţi</a:t>
            </a:r>
            <a:r>
              <a:rPr lang="ro-RO" dirty="0"/>
              <a:t> de cercetare </a:t>
            </a:r>
            <a:r>
              <a:rPr lang="ro-RO" dirty="0" err="1"/>
              <a:t>ştiinţifico</a:t>
            </a:r>
            <a:r>
              <a:rPr lang="ro-RO" dirty="0"/>
              <a:t>-practică în procesul investigării în legătură cu statutul său procesual. </a:t>
            </a:r>
            <a:endParaRPr lang="ro-RO" dirty="0" smtClean="0"/>
          </a:p>
          <a:p>
            <a:r>
              <a:rPr lang="ro-RO" dirty="0"/>
              <a:t>Astfel, expertul judiciar în domeniul </a:t>
            </a:r>
            <a:r>
              <a:rPr lang="ro-RO" dirty="0" err="1"/>
              <a:t>construcţiilor</a:t>
            </a:r>
            <a:r>
              <a:rPr lang="ro-RO" dirty="0"/>
              <a:t> trebuie să aibă o pregătire profesională multilaterală în materie teoretică pe toate aspectele complexului de </a:t>
            </a:r>
            <a:r>
              <a:rPr lang="ro-RO" dirty="0" err="1"/>
              <a:t>construcţii</a:t>
            </a:r>
            <a:r>
              <a:rPr lang="ro-RO" dirty="0"/>
              <a:t>, calificări </a:t>
            </a:r>
            <a:r>
              <a:rPr lang="ro-RO" dirty="0" err="1"/>
              <a:t>ştiinţifice</a:t>
            </a:r>
            <a:r>
              <a:rPr lang="ro-RO" dirty="0"/>
              <a:t> </a:t>
            </a:r>
            <a:r>
              <a:rPr lang="ro-RO" dirty="0" err="1"/>
              <a:t>şi</a:t>
            </a:r>
            <a:r>
              <a:rPr lang="ro-RO" dirty="0"/>
              <a:t> pregătire </a:t>
            </a:r>
            <a:r>
              <a:rPr lang="ro-RO" dirty="0" err="1"/>
              <a:t>expertologică</a:t>
            </a:r>
            <a:r>
              <a:rPr lang="ro-RO" dirty="0"/>
              <a:t> </a:t>
            </a:r>
            <a:r>
              <a:rPr lang="ro-RO" dirty="0" err="1"/>
              <a:t>şi</a:t>
            </a:r>
            <a:r>
              <a:rPr lang="ro-RO" dirty="0"/>
              <a:t> juridică specială în legătură cu </a:t>
            </a:r>
            <a:r>
              <a:rPr lang="ro-RO" dirty="0" err="1"/>
              <a:t>poziţia</a:t>
            </a:r>
            <a:r>
              <a:rPr lang="ro-RO" dirty="0"/>
              <a:t> </a:t>
            </a:r>
            <a:r>
              <a:rPr lang="ro-RO" dirty="0" err="1"/>
              <a:t>şi</a:t>
            </a:r>
            <a:r>
              <a:rPr lang="ro-RO" dirty="0"/>
              <a:t> statutul său procesual.</a:t>
            </a:r>
            <a:endParaRPr lang="ru-RU" dirty="0"/>
          </a:p>
        </p:txBody>
      </p:sp>
    </p:spTree>
    <p:extLst>
      <p:ext uri="{BB962C8B-B14F-4D97-AF65-F5344CB8AC3E}">
        <p14:creationId xmlns:p14="http://schemas.microsoft.com/office/powerpoint/2010/main" val="1449792512"/>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x-none" dirty="0" smtClean="0">
                <a:solidFill>
                  <a:srgbClr val="FF0000"/>
                </a:solidFill>
              </a:rPr>
              <a:t>Independența</a:t>
            </a:r>
            <a:endParaRPr lang="ru-RU" dirty="0">
              <a:solidFill>
                <a:srgbClr val="FF0000"/>
              </a:solidFill>
            </a:endParaRPr>
          </a:p>
        </p:txBody>
      </p:sp>
      <p:sp>
        <p:nvSpPr>
          <p:cNvPr id="3" name="Объект 2"/>
          <p:cNvSpPr>
            <a:spLocks noGrp="1"/>
          </p:cNvSpPr>
          <p:nvPr>
            <p:ph idx="1"/>
          </p:nvPr>
        </p:nvSpPr>
        <p:spPr>
          <a:xfrm>
            <a:off x="1163782" y="2133599"/>
            <a:ext cx="10340830" cy="4492831"/>
          </a:xfrm>
        </p:spPr>
        <p:txBody>
          <a:bodyPr>
            <a:normAutofit/>
          </a:bodyPr>
          <a:lstStyle/>
          <a:p>
            <a:r>
              <a:rPr lang="ro-RO" dirty="0" smtClean="0"/>
              <a:t>În </a:t>
            </a:r>
            <a:r>
              <a:rPr lang="ro-RO" dirty="0"/>
              <a:t>acest sens, se pare </a:t>
            </a:r>
            <a:r>
              <a:rPr lang="ro-RO" dirty="0" err="1"/>
              <a:t>greşit</a:t>
            </a:r>
            <a:r>
              <a:rPr lang="ro-RO" dirty="0"/>
              <a:t> </a:t>
            </a:r>
            <a:r>
              <a:rPr lang="ro-RO" dirty="0" err="1"/>
              <a:t>şi</a:t>
            </a:r>
            <a:r>
              <a:rPr lang="ro-RO" dirty="0"/>
              <a:t>, fiind spus mai blând, se pare cam straniu, includerea în Legea cu privire la expertiza judiciară </a:t>
            </a:r>
            <a:r>
              <a:rPr lang="ro-RO" dirty="0" err="1"/>
              <a:t>şi</a:t>
            </a:r>
            <a:r>
              <a:rPr lang="ro-RO" dirty="0"/>
              <a:t> statutul expertului judiciar a </a:t>
            </a:r>
            <a:r>
              <a:rPr lang="ro-RO" dirty="0" err="1"/>
              <a:t>cerinţei</a:t>
            </a:r>
            <a:r>
              <a:rPr lang="ro-RO" dirty="0"/>
              <a:t> că pentru </a:t>
            </a:r>
            <a:r>
              <a:rPr lang="ro-RO" dirty="0" err="1"/>
              <a:t>obţinerea</a:t>
            </a:r>
            <a:r>
              <a:rPr lang="ro-RO" dirty="0"/>
              <a:t> statutului de expert judiciar în domeniul </a:t>
            </a:r>
            <a:r>
              <a:rPr lang="ro-RO" dirty="0" err="1"/>
              <a:t>construcţiilor</a:t>
            </a:r>
            <a:r>
              <a:rPr lang="ro-RO" dirty="0"/>
              <a:t> este obligatoriu ca solicitantul să fie anterior atestat (certificat) de Ministerul Economiei </a:t>
            </a:r>
            <a:r>
              <a:rPr lang="ro-RO" dirty="0" err="1"/>
              <a:t>şi</a:t>
            </a:r>
            <a:r>
              <a:rPr lang="ro-RO" dirty="0"/>
              <a:t> infrastructurii R.M ca expert tehnic. În spatele mesajului aparent pozitiv pentru dezvoltarea profesională a </a:t>
            </a:r>
            <a:r>
              <a:rPr lang="ro-RO" dirty="0" err="1"/>
              <a:t>experţilor</a:t>
            </a:r>
            <a:r>
              <a:rPr lang="ro-RO" dirty="0"/>
              <a:t> judiciari se află o </a:t>
            </a:r>
            <a:r>
              <a:rPr lang="ro-RO" b="1" dirty="0"/>
              <a:t>încălcare gravă a principiului </a:t>
            </a:r>
            <a:r>
              <a:rPr lang="ro-RO" b="1" dirty="0" err="1"/>
              <a:t>independenţei</a:t>
            </a:r>
            <a:r>
              <a:rPr lang="ro-RO" b="1" dirty="0"/>
              <a:t> lor, </a:t>
            </a:r>
            <a:r>
              <a:rPr lang="ro-RO" dirty="0"/>
              <a:t>fapt </a:t>
            </a:r>
            <a:r>
              <a:rPr lang="ro-RO" dirty="0" err="1"/>
              <a:t>menţionat</a:t>
            </a:r>
            <a:r>
              <a:rPr lang="ro-RO" dirty="0"/>
              <a:t> </a:t>
            </a:r>
            <a:r>
              <a:rPr lang="ro-RO" dirty="0" err="1"/>
              <a:t>şi</a:t>
            </a:r>
            <a:r>
              <a:rPr lang="ro-RO" dirty="0"/>
              <a:t> în raportul de expertiză anticorupție la proiectul actualei Legi</a:t>
            </a:r>
            <a:r>
              <a:rPr lang="ro-RO" b="1" dirty="0"/>
              <a:t> </a:t>
            </a:r>
            <a:r>
              <a:rPr lang="ro-RO" dirty="0"/>
              <a:t>68/2016 de care nu s-a ținut cont în procesul de adoptare. Potrivit </a:t>
            </a:r>
            <a:r>
              <a:rPr lang="ro-RO" dirty="0" err="1"/>
              <a:t>redacţiei</a:t>
            </a:r>
            <a:r>
              <a:rPr lang="ro-RO" dirty="0"/>
              <a:t> actuale a Legii 68/2016, expertul judiciar în domeniul </a:t>
            </a:r>
            <a:r>
              <a:rPr lang="ro-RO" dirty="0" err="1"/>
              <a:t>construcţiilor</a:t>
            </a:r>
            <a:r>
              <a:rPr lang="ro-RO" dirty="0"/>
              <a:t> se încadrează în </a:t>
            </a:r>
            <a:r>
              <a:rPr lang="ro-RO" dirty="0" err="1"/>
              <a:t>dependenţă</a:t>
            </a:r>
            <a:r>
              <a:rPr lang="ro-RO" dirty="0"/>
              <a:t> directă de </a:t>
            </a:r>
            <a:r>
              <a:rPr lang="ro-RO" dirty="0" err="1"/>
              <a:t>organizaţia</a:t>
            </a:r>
            <a:r>
              <a:rPr lang="ro-RO" dirty="0"/>
              <a:t> departamentală - Ministerul Economiei </a:t>
            </a:r>
            <a:r>
              <a:rPr lang="ro-RO" dirty="0" err="1"/>
              <a:t>şi</a:t>
            </a:r>
            <a:r>
              <a:rPr lang="ro-RO" dirty="0"/>
              <a:t> Infrastructurii, </a:t>
            </a:r>
            <a:r>
              <a:rPr lang="ro-RO" dirty="0" err="1"/>
              <a:t>unităţile</a:t>
            </a:r>
            <a:r>
              <a:rPr lang="ro-RO" dirty="0"/>
              <a:t> căruia (</a:t>
            </a:r>
            <a:r>
              <a:rPr lang="ro-RO" dirty="0" err="1"/>
              <a:t>Inspecţia</a:t>
            </a:r>
            <a:r>
              <a:rPr lang="ro-RO" dirty="0"/>
              <a:t> de </a:t>
            </a:r>
            <a:r>
              <a:rPr lang="ro-RO" dirty="0" err="1"/>
              <a:t>construcţii</a:t>
            </a:r>
            <a:r>
              <a:rPr lang="ro-RO" dirty="0"/>
              <a:t>, Serviciul de expertiză, etc.) au statut de pârât în dosarele, în cadrul cărora se examinează chestiuni în domeniul </a:t>
            </a:r>
            <a:r>
              <a:rPr lang="ro-RO" dirty="0" err="1"/>
              <a:t>construcţiilor</a:t>
            </a:r>
            <a:r>
              <a:rPr lang="ro-RO" dirty="0"/>
              <a:t> </a:t>
            </a:r>
            <a:r>
              <a:rPr lang="ro-RO" dirty="0" err="1"/>
              <a:t>şi</a:t>
            </a:r>
            <a:r>
              <a:rPr lang="ro-RO" dirty="0"/>
              <a:t> se dispune expertiza judiciară pe </a:t>
            </a:r>
            <a:r>
              <a:rPr lang="ro-RO" dirty="0" err="1"/>
              <a:t>specialităţile</a:t>
            </a:r>
            <a:r>
              <a:rPr lang="ro-RO" dirty="0"/>
              <a:t> 15.01-15.03 (conform nomenclatorului expertizelor judiciare). Aici apare un conflict evident de interese: expertul judiciar, certificat ca expert tehnic al Ministerului Economiei </a:t>
            </a:r>
            <a:r>
              <a:rPr lang="ro-RO" dirty="0" err="1"/>
              <a:t>şi</a:t>
            </a:r>
            <a:r>
              <a:rPr lang="ro-RO" dirty="0"/>
              <a:t> Infrastructurii se expune în concluzii cu referire la </a:t>
            </a:r>
            <a:r>
              <a:rPr lang="ro-RO" dirty="0" err="1"/>
              <a:t>situaţia</a:t>
            </a:r>
            <a:r>
              <a:rPr lang="ro-RO" dirty="0"/>
              <a:t> în </a:t>
            </a:r>
            <a:r>
              <a:rPr lang="ro-RO" dirty="0" err="1"/>
              <a:t>construcţie</a:t>
            </a:r>
            <a:r>
              <a:rPr lang="ro-RO" dirty="0"/>
              <a:t> de care este responsabil nu altcineva, decât </a:t>
            </a:r>
            <a:r>
              <a:rPr lang="ro-RO" dirty="0" err="1"/>
              <a:t>instituţia</a:t>
            </a:r>
            <a:r>
              <a:rPr lang="ro-RO" dirty="0"/>
              <a:t> care îl certifică. </a:t>
            </a:r>
            <a:endParaRPr lang="ru-RU" dirty="0"/>
          </a:p>
          <a:p>
            <a:endParaRPr lang="ru-RU" dirty="0"/>
          </a:p>
        </p:txBody>
      </p:sp>
      <p:pic>
        <p:nvPicPr>
          <p:cNvPr id="4" name="Рисунок 3"/>
          <p:cNvPicPr>
            <a:picLocks noChangeAspect="1"/>
          </p:cNvPicPr>
          <p:nvPr/>
        </p:nvPicPr>
        <p:blipFill>
          <a:blip r:embed="rId2"/>
          <a:stretch>
            <a:fillRect/>
          </a:stretch>
        </p:blipFill>
        <p:spPr>
          <a:xfrm>
            <a:off x="7493330" y="328029"/>
            <a:ext cx="2587088" cy="1873052"/>
          </a:xfrm>
          <a:prstGeom prst="rect">
            <a:avLst/>
          </a:prstGeom>
        </p:spPr>
      </p:pic>
    </p:spTree>
    <p:extLst>
      <p:ext uri="{BB962C8B-B14F-4D97-AF65-F5344CB8AC3E}">
        <p14:creationId xmlns:p14="http://schemas.microsoft.com/office/powerpoint/2010/main" val="2731856251"/>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x-none" dirty="0" smtClean="0">
                <a:solidFill>
                  <a:srgbClr val="FF0000"/>
                </a:solidFill>
              </a:rPr>
              <a:t>CONCLUZII</a:t>
            </a:r>
            <a:endParaRPr lang="ru-RU" dirty="0">
              <a:solidFill>
                <a:srgbClr val="FF0000"/>
              </a:solidFill>
            </a:endParaRPr>
          </a:p>
        </p:txBody>
      </p:sp>
      <p:sp>
        <p:nvSpPr>
          <p:cNvPr id="3" name="Объект 2"/>
          <p:cNvSpPr>
            <a:spLocks noGrp="1"/>
          </p:cNvSpPr>
          <p:nvPr>
            <p:ph idx="1"/>
          </p:nvPr>
        </p:nvSpPr>
        <p:spPr>
          <a:xfrm>
            <a:off x="1187532" y="2133600"/>
            <a:ext cx="10317080" cy="3777622"/>
          </a:xfrm>
        </p:spPr>
        <p:txBody>
          <a:bodyPr/>
          <a:lstStyle/>
          <a:p>
            <a:r>
              <a:rPr lang="ro-RO" dirty="0"/>
              <a:t>Fuzionarea  activității de expertiză judiciară în domeniul </a:t>
            </a:r>
            <a:r>
              <a:rPr lang="ro-RO" dirty="0" err="1"/>
              <a:t>construcţiilor</a:t>
            </a:r>
            <a:r>
              <a:rPr lang="ro-RO" dirty="0"/>
              <a:t> cu cea a </a:t>
            </a:r>
            <a:r>
              <a:rPr lang="ro-RO" dirty="0" err="1"/>
              <a:t>experţilor</a:t>
            </a:r>
            <a:r>
              <a:rPr lang="ro-RO" dirty="0"/>
              <a:t> tehnici, evaluatorilor, partajatorilor, etc., făcută actualmente prin Legea 68/2016 este periculoasă </a:t>
            </a:r>
            <a:r>
              <a:rPr lang="ro-RO" dirty="0" err="1"/>
              <a:t>şi</a:t>
            </a:r>
            <a:r>
              <a:rPr lang="ro-RO" dirty="0"/>
              <a:t> prin faptul, că periclitează grav </a:t>
            </a:r>
            <a:r>
              <a:rPr lang="ro-RO" b="1" dirty="0"/>
              <a:t>principiul </a:t>
            </a:r>
            <a:r>
              <a:rPr lang="en-US" b="1" dirty="0" err="1"/>
              <a:t>egalităţii</a:t>
            </a:r>
            <a:r>
              <a:rPr lang="en-US" b="1" dirty="0"/>
              <a:t> </a:t>
            </a:r>
            <a:r>
              <a:rPr lang="en-US" b="1" dirty="0" err="1"/>
              <a:t>armelor</a:t>
            </a:r>
            <a:r>
              <a:rPr lang="en-US" b="1" dirty="0"/>
              <a:t> </a:t>
            </a:r>
            <a:r>
              <a:rPr lang="ro-RO" b="1" dirty="0"/>
              <a:t>în procesul judiciar</a:t>
            </a:r>
            <a:r>
              <a:rPr lang="ro-RO" dirty="0"/>
              <a:t>, punându-i sub </a:t>
            </a:r>
            <a:r>
              <a:rPr lang="ro-RO" dirty="0" err="1"/>
              <a:t>aceeaşi</a:t>
            </a:r>
            <a:r>
              <a:rPr lang="ro-RO" dirty="0"/>
              <a:t> ”umbrelă” pe cei care elaborează </a:t>
            </a:r>
            <a:r>
              <a:rPr lang="ro-RO" dirty="0" err="1"/>
              <a:t>soluţii</a:t>
            </a:r>
            <a:r>
              <a:rPr lang="ro-RO" dirty="0"/>
              <a:t> </a:t>
            </a:r>
            <a:r>
              <a:rPr lang="ro-RO" dirty="0" err="1"/>
              <a:t>şi</a:t>
            </a:r>
            <a:r>
              <a:rPr lang="ro-RO" dirty="0"/>
              <a:t> pe cei care apreciază </a:t>
            </a:r>
            <a:r>
              <a:rPr lang="ro-RO" dirty="0" err="1"/>
              <a:t>influenţa</a:t>
            </a:r>
            <a:r>
              <a:rPr lang="ro-RO" dirty="0"/>
              <a:t> acestor </a:t>
            </a:r>
            <a:r>
              <a:rPr lang="ro-RO" dirty="0" err="1"/>
              <a:t>soluţii</a:t>
            </a:r>
            <a:r>
              <a:rPr lang="ro-RO" dirty="0"/>
              <a:t> asupra </a:t>
            </a:r>
            <a:r>
              <a:rPr lang="ro-RO" dirty="0" err="1"/>
              <a:t>situaţiilor</a:t>
            </a:r>
            <a:r>
              <a:rPr lang="ro-RO" dirty="0"/>
              <a:t> de litigiu, investigate în procesele judiciare.</a:t>
            </a:r>
            <a:endParaRPr lang="ru-RU" dirty="0"/>
          </a:p>
          <a:p>
            <a:pPr indent="228600" algn="just">
              <a:lnSpc>
                <a:spcPct val="115000"/>
              </a:lnSpc>
            </a:pPr>
            <a:r>
              <a:rPr lang="ro-RO" dirty="0"/>
              <a:t>Această încălcare gravă a principiului </a:t>
            </a:r>
            <a:r>
              <a:rPr lang="ro-RO" dirty="0" err="1"/>
              <a:t>independenţei</a:t>
            </a:r>
            <a:r>
              <a:rPr lang="ro-RO" dirty="0"/>
              <a:t> </a:t>
            </a:r>
            <a:r>
              <a:rPr lang="ro-RO" dirty="0" err="1"/>
              <a:t>experţilor</a:t>
            </a:r>
            <a:r>
              <a:rPr lang="ro-RO" dirty="0"/>
              <a:t> judiciari </a:t>
            </a:r>
            <a:r>
              <a:rPr lang="ro-RO" dirty="0" err="1"/>
              <a:t>şi</a:t>
            </a:r>
            <a:r>
              <a:rPr lang="ro-RO" dirty="0"/>
              <a:t> al </a:t>
            </a:r>
            <a:r>
              <a:rPr lang="ro-RO" dirty="0" err="1"/>
              <a:t>egalităţii</a:t>
            </a:r>
            <a:r>
              <a:rPr lang="ro-RO" dirty="0"/>
              <a:t> armelor în procesul judiciar trebuie eliminată de </a:t>
            </a:r>
            <a:r>
              <a:rPr lang="ro-RO" dirty="0" err="1"/>
              <a:t>urgenţă</a:t>
            </a:r>
            <a:r>
              <a:rPr lang="ro-RO" dirty="0"/>
              <a:t>, până când nu a avut impact asupra actului de înfăptuire a </a:t>
            </a:r>
            <a:r>
              <a:rPr lang="ro-RO" dirty="0" err="1"/>
              <a:t>justiţiei</a:t>
            </a:r>
            <a:r>
              <a:rPr lang="ro-RO" dirty="0"/>
              <a:t> în Republică</a:t>
            </a:r>
            <a:r>
              <a:rPr lang="ro-RO" dirty="0">
                <a:latin typeface="Times New Roman" panose="02020603050405020304" pitchFamily="18" charset="0"/>
                <a:ea typeface="Calibri" panose="020F0502020204030204" pitchFamily="34" charset="0"/>
              </a:rPr>
              <a:t>.</a:t>
            </a:r>
            <a:endParaRPr lang="ru-RU" sz="1400" dirty="0">
              <a:latin typeface="Calibri" panose="020F0502020204030204" pitchFamily="34" charset="0"/>
              <a:ea typeface="Calibri" panose="020F0502020204030204" pitchFamily="34" charset="0"/>
            </a:endParaRPr>
          </a:p>
          <a:p>
            <a:endParaRPr lang="ru-RU" dirty="0"/>
          </a:p>
        </p:txBody>
      </p:sp>
    </p:spTree>
    <p:extLst>
      <p:ext uri="{BB962C8B-B14F-4D97-AF65-F5344CB8AC3E}">
        <p14:creationId xmlns:p14="http://schemas.microsoft.com/office/powerpoint/2010/main" val="2364208094"/>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x-none" dirty="0" smtClean="0">
                <a:solidFill>
                  <a:srgbClr val="FF0000"/>
                </a:solidFill>
              </a:rPr>
              <a:t>concluzii</a:t>
            </a:r>
            <a:endParaRPr lang="ru-RU" dirty="0">
              <a:solidFill>
                <a:srgbClr val="FF0000"/>
              </a:solidFill>
            </a:endParaRPr>
          </a:p>
        </p:txBody>
      </p:sp>
      <p:sp>
        <p:nvSpPr>
          <p:cNvPr id="3" name="Объект 2"/>
          <p:cNvSpPr>
            <a:spLocks noGrp="1"/>
          </p:cNvSpPr>
          <p:nvPr>
            <p:ph idx="1"/>
          </p:nvPr>
        </p:nvSpPr>
        <p:spPr>
          <a:xfrm>
            <a:off x="1425039" y="2133600"/>
            <a:ext cx="10079573" cy="3777622"/>
          </a:xfrm>
        </p:spPr>
        <p:txBody>
          <a:bodyPr/>
          <a:lstStyle/>
          <a:p>
            <a:pPr indent="228600" algn="just">
              <a:lnSpc>
                <a:spcPct val="115000"/>
              </a:lnSpc>
            </a:pPr>
            <a:r>
              <a:rPr lang="ro-RO" dirty="0"/>
              <a:t>Analiza comparativă a </a:t>
            </a:r>
            <a:r>
              <a:rPr lang="ro-RO" dirty="0" err="1"/>
              <a:t>legislaţiei</a:t>
            </a:r>
            <a:r>
              <a:rPr lang="ro-RO" dirty="0"/>
              <a:t> statelor vecine, dar </a:t>
            </a:r>
            <a:r>
              <a:rPr lang="ro-RO" dirty="0" err="1"/>
              <a:t>şi</a:t>
            </a:r>
            <a:r>
              <a:rPr lang="ro-RO" dirty="0"/>
              <a:t> a altor state din lume, ne arată, că nicăieri nu mai există </a:t>
            </a:r>
            <a:r>
              <a:rPr lang="ro-RO" dirty="0" err="1"/>
              <a:t>aşa</a:t>
            </a:r>
            <a:r>
              <a:rPr lang="ro-RO" dirty="0"/>
              <a:t> ceva </a:t>
            </a:r>
            <a:r>
              <a:rPr lang="ro-RO" dirty="0" err="1"/>
              <a:t>şi</a:t>
            </a:r>
            <a:r>
              <a:rPr lang="ro-RO" dirty="0"/>
              <a:t> că </a:t>
            </a:r>
            <a:r>
              <a:rPr lang="ro-RO" dirty="0" err="1"/>
              <a:t>activităţile</a:t>
            </a:r>
            <a:r>
              <a:rPr lang="ro-RO" dirty="0"/>
              <a:t> de expertiză judiciară în diferite domenii ale </a:t>
            </a:r>
            <a:r>
              <a:rPr lang="ro-RO" dirty="0" err="1"/>
              <a:t>ştiinţei</a:t>
            </a:r>
            <a:r>
              <a:rPr lang="ro-RO" dirty="0"/>
              <a:t>, artei, tehnicii, </a:t>
            </a:r>
            <a:r>
              <a:rPr lang="ro-RO" dirty="0" err="1"/>
              <a:t>meşteşugăritului</a:t>
            </a:r>
            <a:r>
              <a:rPr lang="ro-RO" dirty="0"/>
              <a:t> </a:t>
            </a:r>
            <a:r>
              <a:rPr lang="ro-RO" dirty="0" err="1"/>
              <a:t>şi</a:t>
            </a:r>
            <a:r>
              <a:rPr lang="ro-RO" dirty="0"/>
              <a:t> altor domenii de activitate umană nu se confundă grosolan cu </a:t>
            </a:r>
            <a:r>
              <a:rPr lang="ro-RO" dirty="0" err="1"/>
              <a:t>activităţile</a:t>
            </a:r>
            <a:r>
              <a:rPr lang="ro-RO" dirty="0"/>
              <a:t> de bază ale acestor domenii. </a:t>
            </a:r>
            <a:r>
              <a:rPr lang="ro-RO" dirty="0" err="1"/>
              <a:t>Interacţiunea</a:t>
            </a:r>
            <a:r>
              <a:rPr lang="ro-RO" dirty="0"/>
              <a:t> expertizei judiciare pe diferite </a:t>
            </a:r>
            <a:r>
              <a:rPr lang="ro-RO" dirty="0" err="1"/>
              <a:t>specialităţi</a:t>
            </a:r>
            <a:r>
              <a:rPr lang="ro-RO" dirty="0"/>
              <a:t> cu domeniile </a:t>
            </a:r>
            <a:r>
              <a:rPr lang="ro-RO" dirty="0" err="1"/>
              <a:t>ştiinţei</a:t>
            </a:r>
            <a:r>
              <a:rPr lang="ro-RO" dirty="0"/>
              <a:t> sau economiei </a:t>
            </a:r>
            <a:r>
              <a:rPr lang="ro-RO" dirty="0" err="1"/>
              <a:t>naţionale</a:t>
            </a:r>
            <a:r>
              <a:rPr lang="ro-RO" dirty="0"/>
              <a:t> se bazează nu pe fenomenul  excluderii uneia de către alta, ci dimpotrivă, pe o </a:t>
            </a:r>
            <a:r>
              <a:rPr lang="ro-RO" dirty="0" err="1"/>
              <a:t>îmbogăţire</a:t>
            </a:r>
            <a:r>
              <a:rPr lang="ro-RO" dirty="0"/>
              <a:t> reciprocă </a:t>
            </a:r>
            <a:r>
              <a:rPr lang="ro-RO" dirty="0" err="1"/>
              <a:t>şi</a:t>
            </a:r>
            <a:r>
              <a:rPr lang="ro-RO" dirty="0"/>
              <a:t> prosperare a ambelor </a:t>
            </a:r>
            <a:r>
              <a:rPr lang="ro-RO" dirty="0" err="1"/>
              <a:t>direcţii</a:t>
            </a:r>
            <a:r>
              <a:rPr lang="ro-RO" dirty="0"/>
              <a:t> de activitate în folosul întregii </a:t>
            </a:r>
            <a:r>
              <a:rPr lang="ro-RO" dirty="0" err="1"/>
              <a:t>societăţi</a:t>
            </a:r>
            <a:r>
              <a:rPr lang="ro-RO" dirty="0"/>
              <a:t>. </a:t>
            </a:r>
            <a:endParaRPr lang="ru-RU" dirty="0"/>
          </a:p>
          <a:p>
            <a:endParaRPr lang="ru-RU" dirty="0"/>
          </a:p>
        </p:txBody>
      </p:sp>
    </p:spTree>
    <p:extLst>
      <p:ext uri="{BB962C8B-B14F-4D97-AF65-F5344CB8AC3E}">
        <p14:creationId xmlns:p14="http://schemas.microsoft.com/office/powerpoint/2010/main" val="2961393636"/>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x-none" dirty="0" err="1" smtClean="0">
                <a:solidFill>
                  <a:srgbClr val="FF0000"/>
                </a:solidFill>
              </a:rPr>
              <a:t>Bibliopgrafie</a:t>
            </a:r>
            <a:endParaRPr lang="ru-RU" dirty="0">
              <a:solidFill>
                <a:srgbClr val="FF0000"/>
              </a:solidFill>
            </a:endParaRPr>
          </a:p>
        </p:txBody>
      </p:sp>
      <p:sp>
        <p:nvSpPr>
          <p:cNvPr id="3" name="Объект 2"/>
          <p:cNvSpPr>
            <a:spLocks noGrp="1"/>
          </p:cNvSpPr>
          <p:nvPr>
            <p:ph idx="1"/>
          </p:nvPr>
        </p:nvSpPr>
        <p:spPr>
          <a:xfrm>
            <a:off x="1377538" y="1140031"/>
            <a:ext cx="10127074" cy="5225143"/>
          </a:xfrm>
        </p:spPr>
        <p:txBody>
          <a:bodyPr>
            <a:normAutofit/>
          </a:bodyPr>
          <a:lstStyle/>
          <a:p>
            <a:pPr lvl="0" algn="just">
              <a:lnSpc>
                <a:spcPct val="107000"/>
              </a:lnSpc>
              <a:buFont typeface="+mj-lt"/>
              <a:buAutoNum type="arabicPeriod"/>
              <a:tabLst>
                <a:tab pos="180340" algn="l"/>
                <a:tab pos="540385" algn="l"/>
              </a:tabLst>
            </a:pPr>
            <a:r>
              <a:rPr lang="ru-RU" dirty="0">
                <a:latin typeface="Times New Roman" panose="02020603050405020304" pitchFamily="18" charset="0"/>
                <a:ea typeface="Times New Roman" panose="02020603050405020304" pitchFamily="18" charset="0"/>
              </a:rPr>
              <a:t>Аверьянова Т.В. Судебная экспертиза Курс общей </a:t>
            </a:r>
            <a:r>
              <a:rPr lang="ru-RU" dirty="0" err="1">
                <a:latin typeface="Times New Roman" panose="02020603050405020304" pitchFamily="18" charset="0"/>
                <a:ea typeface="Times New Roman" panose="02020603050405020304" pitchFamily="18" charset="0"/>
              </a:rPr>
              <a:t>теории.М</a:t>
            </a:r>
            <a:r>
              <a:rPr lang="ru-RU" dirty="0">
                <a:latin typeface="Times New Roman" panose="02020603050405020304" pitchFamily="18" charset="0"/>
                <a:ea typeface="Times New Roman" panose="02020603050405020304" pitchFamily="18" charset="0"/>
              </a:rPr>
              <a:t>. Норма, 2009,480с.</a:t>
            </a:r>
            <a:endParaRPr lang="ru-RU" sz="1400" dirty="0">
              <a:latin typeface="Calibri" panose="020F0502020204030204" pitchFamily="34" charset="0"/>
              <a:ea typeface="Calibri" panose="020F0502020204030204" pitchFamily="34" charset="0"/>
            </a:endParaRPr>
          </a:p>
          <a:p>
            <a:pPr lvl="0" algn="just">
              <a:lnSpc>
                <a:spcPct val="107000"/>
              </a:lnSpc>
              <a:buFont typeface="+mj-lt"/>
              <a:buAutoNum type="arabicPeriod"/>
              <a:tabLst>
                <a:tab pos="180340" algn="l"/>
                <a:tab pos="540385" algn="l"/>
              </a:tabLst>
            </a:pPr>
            <a:r>
              <a:rPr lang="ru-RU" dirty="0">
                <a:latin typeface="Times New Roman" panose="02020603050405020304" pitchFamily="18" charset="0"/>
                <a:ea typeface="Times New Roman" panose="02020603050405020304" pitchFamily="18" charset="0"/>
              </a:rPr>
              <a:t>Основы судебной экспертизы ред. Ю.Г. </a:t>
            </a:r>
            <a:r>
              <a:rPr lang="ru-RU" dirty="0" err="1">
                <a:latin typeface="Times New Roman" panose="02020603050405020304" pitchFamily="18" charset="0"/>
                <a:ea typeface="Times New Roman" panose="02020603050405020304" pitchFamily="18" charset="0"/>
              </a:rPr>
              <a:t>Корухова,М</a:t>
            </a:r>
            <a:r>
              <a:rPr lang="ru-RU" dirty="0">
                <a:latin typeface="Times New Roman" panose="02020603050405020304" pitchFamily="18" charset="0"/>
                <a:ea typeface="Times New Roman" panose="02020603050405020304" pitchFamily="18" charset="0"/>
              </a:rPr>
              <a:t>. РФЦСЭ, 1997, ч.1.;</a:t>
            </a:r>
            <a:endParaRPr lang="ru-RU" sz="1400" dirty="0">
              <a:latin typeface="Calibri" panose="020F0502020204030204" pitchFamily="34" charset="0"/>
              <a:ea typeface="Calibri" panose="020F0502020204030204" pitchFamily="34" charset="0"/>
            </a:endParaRPr>
          </a:p>
          <a:p>
            <a:pPr lvl="0" algn="just">
              <a:lnSpc>
                <a:spcPct val="107000"/>
              </a:lnSpc>
              <a:buFont typeface="+mj-lt"/>
              <a:buAutoNum type="arabicPeriod"/>
              <a:tabLst>
                <a:tab pos="180340" algn="l"/>
                <a:tab pos="540385" algn="l"/>
              </a:tabLst>
            </a:pPr>
            <a:r>
              <a:rPr lang="ru-RU" dirty="0" err="1">
                <a:latin typeface="Times New Roman" panose="02020603050405020304" pitchFamily="18" charset="0"/>
                <a:ea typeface="Times New Roman" panose="02020603050405020304" pitchFamily="18" charset="0"/>
              </a:rPr>
              <a:t>Россинская</a:t>
            </a:r>
            <a:r>
              <a:rPr lang="ru-RU" dirty="0">
                <a:latin typeface="Times New Roman" panose="02020603050405020304" pitchFamily="18" charset="0"/>
                <a:ea typeface="Times New Roman" panose="02020603050405020304" pitchFamily="18" charset="0"/>
              </a:rPr>
              <a:t> Е.Р., </a:t>
            </a:r>
            <a:r>
              <a:rPr lang="ru-RU" dirty="0" err="1">
                <a:latin typeface="Times New Roman" panose="02020603050405020304" pitchFamily="18" charset="0"/>
                <a:ea typeface="Times New Roman" panose="02020603050405020304" pitchFamily="18" charset="0"/>
              </a:rPr>
              <a:t>галяшина</a:t>
            </a:r>
            <a:r>
              <a:rPr lang="ru-RU" dirty="0">
                <a:latin typeface="Times New Roman" panose="02020603050405020304" pitchFamily="18" charset="0"/>
                <a:ea typeface="Times New Roman" panose="02020603050405020304" pitchFamily="18" charset="0"/>
              </a:rPr>
              <a:t> Е.И., Зинин А..М. Теория судебной экспертизы: учебник;</a:t>
            </a:r>
            <a:endParaRPr lang="ru-RU" sz="1400" dirty="0">
              <a:latin typeface="Calibri" panose="020F0502020204030204" pitchFamily="34" charset="0"/>
              <a:ea typeface="Calibri" panose="020F0502020204030204" pitchFamily="34" charset="0"/>
            </a:endParaRPr>
          </a:p>
          <a:p>
            <a:pPr lvl="0" algn="just">
              <a:lnSpc>
                <a:spcPct val="107000"/>
              </a:lnSpc>
              <a:buFont typeface="+mj-lt"/>
              <a:buAutoNum type="arabicPeriod"/>
              <a:tabLst>
                <a:tab pos="180340" algn="l"/>
                <a:tab pos="540385" algn="l"/>
              </a:tabLst>
            </a:pPr>
            <a:r>
              <a:rPr lang="ru-RU" dirty="0">
                <a:latin typeface="Times New Roman" panose="02020603050405020304" pitchFamily="18" charset="0"/>
                <a:ea typeface="Times New Roman" panose="02020603050405020304" pitchFamily="18" charset="0"/>
              </a:rPr>
              <a:t>Е. Р. Российская, Е. И. </a:t>
            </a:r>
            <a:r>
              <a:rPr lang="ru-RU" dirty="0" err="1">
                <a:latin typeface="Times New Roman" panose="02020603050405020304" pitchFamily="18" charset="0"/>
                <a:ea typeface="Times New Roman" panose="02020603050405020304" pitchFamily="18" charset="0"/>
              </a:rPr>
              <a:t>Галяшина</a:t>
            </a:r>
            <a:r>
              <a:rPr lang="x-none" dirty="0">
                <a:latin typeface="Times New Roman" panose="02020603050405020304" pitchFamily="18" charset="0"/>
                <a:ea typeface="Times New Roman" panose="02020603050405020304" pitchFamily="18" charset="0"/>
              </a:rPr>
              <a:t>, </a:t>
            </a:r>
            <a:r>
              <a:rPr lang="ru-RU" dirty="0">
                <a:latin typeface="Times New Roman" panose="02020603050405020304" pitchFamily="18" charset="0"/>
                <a:ea typeface="Times New Roman" panose="02020603050405020304" pitchFamily="18" charset="0"/>
              </a:rPr>
              <a:t>НАСТОЛЬНАЯ КНИГА СУДЬИ Судебная экспертиза, 2010</a:t>
            </a:r>
            <a:endParaRPr lang="ru-RU" sz="1400" dirty="0">
              <a:latin typeface="Calibri" panose="020F0502020204030204" pitchFamily="34" charset="0"/>
              <a:ea typeface="Calibri" panose="020F0502020204030204" pitchFamily="34" charset="0"/>
            </a:endParaRPr>
          </a:p>
          <a:p>
            <a:pPr lvl="0" algn="just">
              <a:lnSpc>
                <a:spcPct val="107000"/>
              </a:lnSpc>
              <a:buFont typeface="+mj-lt"/>
              <a:buAutoNum type="arabicPeriod"/>
              <a:tabLst>
                <a:tab pos="180340" algn="l"/>
                <a:tab pos="540385" algn="l"/>
              </a:tabLst>
            </a:pPr>
            <a:r>
              <a:rPr lang="ro-RO" dirty="0" err="1">
                <a:latin typeface="Times New Roman" panose="02020603050405020304" pitchFamily="18" charset="0"/>
                <a:ea typeface="Times New Roman" panose="02020603050405020304" pitchFamily="18" charset="0"/>
              </a:rPr>
              <a:t>Бутырин</a:t>
            </a:r>
            <a:r>
              <a:rPr lang="ro-RO" dirty="0">
                <a:latin typeface="Times New Roman" panose="02020603050405020304" pitchFamily="18" charset="0"/>
                <a:ea typeface="Times New Roman" panose="02020603050405020304" pitchFamily="18" charset="0"/>
              </a:rPr>
              <a:t> А.Ю. </a:t>
            </a:r>
            <a:r>
              <a:rPr lang="ro-RO" dirty="0" err="1">
                <a:latin typeface="Times New Roman" panose="02020603050405020304" pitchFamily="18" charset="0"/>
                <a:ea typeface="Times New Roman" panose="02020603050405020304" pitchFamily="18" charset="0"/>
              </a:rPr>
              <a:t>Теори</a:t>
            </a:r>
            <a:r>
              <a:rPr lang="ru-RU" dirty="0">
                <a:latin typeface="Times New Roman" panose="02020603050405020304" pitchFamily="18" charset="0"/>
                <a:ea typeface="Times New Roman" panose="02020603050405020304" pitchFamily="18" charset="0"/>
              </a:rPr>
              <a:t>я и</a:t>
            </a:r>
            <a:r>
              <a:rPr lang="ro-RO" dirty="0">
                <a:latin typeface="Times New Roman" panose="02020603050405020304" pitchFamily="18" charset="0"/>
                <a:ea typeface="Times New Roman" panose="02020603050405020304" pitchFamily="18" charset="0"/>
              </a:rPr>
              <a:t> </a:t>
            </a:r>
            <a:r>
              <a:rPr lang="ro-RO" dirty="0" err="1">
                <a:latin typeface="Times New Roman" panose="02020603050405020304" pitchFamily="18" charset="0"/>
                <a:ea typeface="Times New Roman" panose="02020603050405020304" pitchFamily="18" charset="0"/>
              </a:rPr>
              <a:t>практика</a:t>
            </a:r>
            <a:r>
              <a:rPr lang="ro-RO" dirty="0">
                <a:latin typeface="Times New Roman" panose="02020603050405020304" pitchFamily="18" charset="0"/>
                <a:ea typeface="Times New Roman" panose="02020603050405020304" pitchFamily="18" charset="0"/>
              </a:rPr>
              <a:t> </a:t>
            </a:r>
            <a:r>
              <a:rPr lang="ro-RO" dirty="0" err="1">
                <a:latin typeface="Times New Roman" panose="02020603050405020304" pitchFamily="18" charset="0"/>
                <a:ea typeface="Times New Roman" panose="02020603050405020304" pitchFamily="18" charset="0"/>
              </a:rPr>
              <a:t>судебной</a:t>
            </a:r>
            <a:r>
              <a:rPr lang="ro-RO" dirty="0">
                <a:latin typeface="Times New Roman" panose="02020603050405020304" pitchFamily="18" charset="0"/>
                <a:ea typeface="Times New Roman" panose="02020603050405020304" pitchFamily="18" charset="0"/>
              </a:rPr>
              <a:t> </a:t>
            </a:r>
            <a:r>
              <a:rPr lang="ro-RO" dirty="0" err="1">
                <a:latin typeface="Times New Roman" panose="02020603050405020304" pitchFamily="18" charset="0"/>
                <a:ea typeface="Times New Roman" panose="02020603050405020304" pitchFamily="18" charset="0"/>
              </a:rPr>
              <a:t>строительно-технической</a:t>
            </a:r>
            <a:r>
              <a:rPr lang="ro-RO" dirty="0">
                <a:latin typeface="Times New Roman" panose="02020603050405020304" pitchFamily="18" charset="0"/>
                <a:ea typeface="Times New Roman" panose="02020603050405020304" pitchFamily="18" charset="0"/>
              </a:rPr>
              <a:t> </a:t>
            </a:r>
            <a:r>
              <a:rPr lang="ro-RO" dirty="0" err="1">
                <a:latin typeface="Times New Roman" panose="02020603050405020304" pitchFamily="18" charset="0"/>
                <a:ea typeface="Times New Roman" panose="02020603050405020304" pitchFamily="18" charset="0"/>
              </a:rPr>
              <a:t>экспертизы</a:t>
            </a:r>
            <a:r>
              <a:rPr lang="ro-RO" dirty="0">
                <a:latin typeface="Times New Roman" panose="02020603050405020304" pitchFamily="18" charset="0"/>
                <a:ea typeface="Times New Roman" panose="02020603050405020304" pitchFamily="18" charset="0"/>
              </a:rPr>
              <a:t> (2006)</a:t>
            </a:r>
            <a:r>
              <a:rPr lang="ru-RU" dirty="0">
                <a:latin typeface="Times New Roman" panose="02020603050405020304" pitchFamily="18" charset="0"/>
                <a:ea typeface="Times New Roman" panose="02020603050405020304" pitchFamily="18" charset="0"/>
              </a:rPr>
              <a:t>.</a:t>
            </a:r>
            <a:endParaRPr lang="ru-RU" sz="1400" dirty="0">
              <a:latin typeface="Calibri" panose="020F0502020204030204" pitchFamily="34" charset="0"/>
              <a:ea typeface="Calibri" panose="020F0502020204030204" pitchFamily="34" charset="0"/>
            </a:endParaRPr>
          </a:p>
          <a:p>
            <a:pPr lvl="0" algn="just">
              <a:lnSpc>
                <a:spcPct val="107000"/>
              </a:lnSpc>
              <a:buFont typeface="+mj-lt"/>
              <a:buAutoNum type="arabicPeriod"/>
              <a:tabLst>
                <a:tab pos="180340" algn="l"/>
                <a:tab pos="540385" algn="l"/>
              </a:tabLst>
            </a:pPr>
            <a:r>
              <a:rPr lang="ro-RO" dirty="0">
                <a:latin typeface="Times New Roman" panose="02020603050405020304" pitchFamily="18" charset="0"/>
                <a:ea typeface="Calibri" panose="020F0502020204030204" pitchFamily="34" charset="0"/>
              </a:rPr>
              <a:t>Leg</a:t>
            </a:r>
            <a:r>
              <a:rPr lang="x-none" dirty="0">
                <a:latin typeface="Times New Roman" panose="02020603050405020304" pitchFamily="18" charset="0"/>
                <a:ea typeface="Calibri" panose="020F0502020204030204" pitchFamily="34" charset="0"/>
              </a:rPr>
              <a:t>ea RM</a:t>
            </a:r>
            <a:r>
              <a:rPr lang="ro-RO" dirty="0">
                <a:latin typeface="Times New Roman" panose="02020603050405020304" pitchFamily="18" charset="0"/>
                <a:ea typeface="Calibri" panose="020F0502020204030204" pitchFamily="34" charset="0"/>
              </a:rPr>
              <a:t> nr.68 din 14 aprilie 2016 </a:t>
            </a:r>
            <a:r>
              <a:rPr lang="ru-RU" dirty="0">
                <a:latin typeface="Times New Roman" panose="02020603050405020304" pitchFamily="18" charset="0"/>
                <a:ea typeface="Calibri" panose="020F0502020204030204" pitchFamily="34" charset="0"/>
              </a:rPr>
              <a:t>с</a:t>
            </a:r>
            <a:r>
              <a:rPr lang="x-none" dirty="0">
                <a:latin typeface="Times New Roman" panose="02020603050405020304" pitchFamily="18" charset="0"/>
                <a:ea typeface="Calibri" panose="020F0502020204030204" pitchFamily="34" charset="0"/>
              </a:rPr>
              <a:t>u privire la</a:t>
            </a:r>
            <a:r>
              <a:rPr lang="ro-RO" dirty="0">
                <a:latin typeface="Times New Roman" panose="02020603050405020304" pitchFamily="18" charset="0"/>
                <a:ea typeface="Calibri" panose="020F0502020204030204" pitchFamily="34" charset="0"/>
              </a:rPr>
              <a:t> expertiza judiciară </a:t>
            </a:r>
            <a:r>
              <a:rPr lang="ro-RO" dirty="0" err="1">
                <a:latin typeface="Times New Roman" panose="02020603050405020304" pitchFamily="18" charset="0"/>
                <a:ea typeface="Calibri" panose="020F0502020204030204" pitchFamily="34" charset="0"/>
              </a:rPr>
              <a:t>şi</a:t>
            </a:r>
            <a:r>
              <a:rPr lang="ro-RO" dirty="0">
                <a:latin typeface="Times New Roman" panose="02020603050405020304" pitchFamily="18" charset="0"/>
                <a:ea typeface="Calibri" panose="020F0502020204030204" pitchFamily="34" charset="0"/>
              </a:rPr>
              <a:t> statutul expertului judiciar”.</a:t>
            </a:r>
            <a:endParaRPr lang="ru-RU" sz="1400" dirty="0">
              <a:latin typeface="Calibri" panose="020F0502020204030204" pitchFamily="34" charset="0"/>
              <a:ea typeface="Calibri" panose="020F0502020204030204" pitchFamily="34" charset="0"/>
            </a:endParaRPr>
          </a:p>
          <a:p>
            <a:pPr lvl="0" algn="just">
              <a:lnSpc>
                <a:spcPct val="107000"/>
              </a:lnSpc>
              <a:buFont typeface="+mj-lt"/>
              <a:buAutoNum type="arabicPeriod"/>
              <a:tabLst>
                <a:tab pos="180340" algn="l"/>
                <a:tab pos="540385" algn="l"/>
              </a:tabLst>
            </a:pPr>
            <a:r>
              <a:rPr lang="ro-RO" dirty="0">
                <a:latin typeface="Times New Roman" panose="02020603050405020304" pitchFamily="18" charset="0"/>
                <a:ea typeface="Calibri" panose="020F0502020204030204" pitchFamily="34" charset="0"/>
              </a:rPr>
              <a:t>Legea RM nr.721-XIII din 02.02.1996</a:t>
            </a:r>
            <a:endParaRPr lang="ru-RU" sz="1400" dirty="0">
              <a:latin typeface="Calibri" panose="020F0502020204030204" pitchFamily="34" charset="0"/>
              <a:ea typeface="Calibri" panose="020F0502020204030204" pitchFamily="34" charset="0"/>
            </a:endParaRPr>
          </a:p>
          <a:p>
            <a:pPr lvl="0" algn="just">
              <a:lnSpc>
                <a:spcPct val="107000"/>
              </a:lnSpc>
              <a:buFont typeface="+mj-lt"/>
              <a:buAutoNum type="arabicPeriod"/>
              <a:tabLst>
                <a:tab pos="180340" algn="l"/>
                <a:tab pos="540385" algn="l"/>
              </a:tabLst>
            </a:pPr>
            <a:r>
              <a:rPr lang="ro-RO" dirty="0">
                <a:latin typeface="Times New Roman" panose="02020603050405020304" pitchFamily="18" charset="0"/>
                <a:ea typeface="Calibri" panose="020F0502020204030204" pitchFamily="34" charset="0"/>
              </a:rPr>
              <a:t>Codul procedură penală al RM</a:t>
            </a:r>
            <a:endParaRPr lang="ru-RU" sz="1400" dirty="0">
              <a:latin typeface="Calibri" panose="020F0502020204030204" pitchFamily="34" charset="0"/>
              <a:ea typeface="Calibri" panose="020F0502020204030204" pitchFamily="34" charset="0"/>
            </a:endParaRPr>
          </a:p>
          <a:p>
            <a:pPr lvl="0" algn="just">
              <a:lnSpc>
                <a:spcPct val="107000"/>
              </a:lnSpc>
              <a:buFont typeface="+mj-lt"/>
              <a:buAutoNum type="arabicPeriod"/>
              <a:tabLst>
                <a:tab pos="180340" algn="l"/>
                <a:tab pos="540385" algn="l"/>
              </a:tabLst>
            </a:pPr>
            <a:r>
              <a:rPr lang="ro-RO" dirty="0">
                <a:latin typeface="Times New Roman" panose="02020603050405020304" pitchFamily="18" charset="0"/>
                <a:ea typeface="Calibri" panose="020F0502020204030204" pitchFamily="34" charset="0"/>
              </a:rPr>
              <a:t>Codul de procedură civilă al RM</a:t>
            </a:r>
            <a:endParaRPr lang="ru-RU" sz="1400" dirty="0">
              <a:latin typeface="Calibri" panose="020F0502020204030204" pitchFamily="34" charset="0"/>
              <a:ea typeface="Calibri" panose="020F0502020204030204" pitchFamily="34" charset="0"/>
            </a:endParaRPr>
          </a:p>
          <a:p>
            <a:pPr lvl="0" algn="just">
              <a:lnSpc>
                <a:spcPct val="107000"/>
              </a:lnSpc>
              <a:buFont typeface="+mj-lt"/>
              <a:buAutoNum type="arabicPeriod"/>
              <a:tabLst>
                <a:tab pos="180340" algn="l"/>
                <a:tab pos="540385" algn="l"/>
              </a:tabLst>
            </a:pPr>
            <a:r>
              <a:rPr lang="ro-RO" dirty="0">
                <a:latin typeface="Times New Roman" panose="02020603050405020304" pitchFamily="18" charset="0"/>
                <a:ea typeface="Times New Roman" panose="02020603050405020304" pitchFamily="18" charset="0"/>
              </a:rPr>
              <a:t>Practica de expertiză judiciară Italia, România, Ucraina, </a:t>
            </a:r>
            <a:r>
              <a:rPr lang="ro-RO" dirty="0" err="1">
                <a:latin typeface="Times New Roman" panose="02020603050405020304" pitchFamily="18" charset="0"/>
                <a:ea typeface="Times New Roman" panose="02020603050405020304" pitchFamily="18" charset="0"/>
              </a:rPr>
              <a:t>Belorusi</a:t>
            </a:r>
            <a:r>
              <a:rPr lang="ro-RO" dirty="0">
                <a:latin typeface="Times New Roman" panose="02020603050405020304" pitchFamily="18" charset="0"/>
                <a:ea typeface="Times New Roman" panose="02020603050405020304" pitchFamily="18" charset="0"/>
              </a:rPr>
              <a:t>, Rusia, Estonia, Lituania, SUA, acumulată din revistele de specialitate, lucrările conferințelor și vizitelor de lucru la care au participat angajații  CNEJ</a:t>
            </a:r>
            <a:endParaRPr lang="ru-RU" sz="1400" dirty="0">
              <a:latin typeface="Calibri" panose="020F0502020204030204" pitchFamily="34" charset="0"/>
              <a:ea typeface="Calibri" panose="020F0502020204030204" pitchFamily="34" charset="0"/>
            </a:endParaRPr>
          </a:p>
          <a:p>
            <a:pPr lvl="0" algn="just">
              <a:lnSpc>
                <a:spcPct val="107000"/>
              </a:lnSpc>
              <a:buFont typeface="+mj-lt"/>
              <a:buAutoNum type="arabicPeriod"/>
              <a:tabLst>
                <a:tab pos="180340" algn="l"/>
                <a:tab pos="540385" algn="l"/>
              </a:tabLst>
            </a:pPr>
            <a:r>
              <a:rPr lang="ro-RO" dirty="0">
                <a:latin typeface="Times New Roman" panose="02020603050405020304" pitchFamily="18" charset="0"/>
                <a:ea typeface="Times New Roman" panose="02020603050405020304" pitchFamily="18" charset="0"/>
              </a:rPr>
              <a:t>Materialele de lucru ale ENFSI.</a:t>
            </a:r>
            <a:endParaRPr lang="ru-RU" sz="1400" dirty="0">
              <a:effectLst/>
              <a:latin typeface="Calibri" panose="020F0502020204030204" pitchFamily="34" charset="0"/>
              <a:ea typeface="Calibri" panose="020F0502020204030204" pitchFamily="34" charset="0"/>
            </a:endParaRPr>
          </a:p>
        </p:txBody>
      </p:sp>
    </p:spTree>
    <p:extLst>
      <p:ext uri="{BB962C8B-B14F-4D97-AF65-F5344CB8AC3E}">
        <p14:creationId xmlns:p14="http://schemas.microsoft.com/office/powerpoint/2010/main" val="103939623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x-none" smtClean="0"/>
              <a:t>Cunoștințe speciale</a:t>
            </a:r>
            <a:endParaRPr lang="ru-RU" dirty="0"/>
          </a:p>
        </p:txBody>
      </p:sp>
      <p:pic>
        <p:nvPicPr>
          <p:cNvPr id="1028" name="Picture 4" descr="Похожее изображение"/>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7991320" y="312737"/>
            <a:ext cx="1714500" cy="1714500"/>
          </a:xfrm>
        </p:spPr>
      </p:pic>
      <p:sp>
        <p:nvSpPr>
          <p:cNvPr id="5" name="AutoShape 6" descr="http://ro.stockfresh.com/image/zoom/23fa6d/stockfresh_2211096"/>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p>
        </p:txBody>
      </p:sp>
      <p:sp>
        <p:nvSpPr>
          <p:cNvPr id="6" name="AutoShape 8" descr="http://ro.stockfresh.com/image/zoom/23fa6d/stockfresh_2211096"/>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p>
        </p:txBody>
      </p:sp>
      <p:sp>
        <p:nvSpPr>
          <p:cNvPr id="11" name="AutoShape 14" descr="http://ro.stockfresh.com/image/zoom/cbc57d/stockfresh_2211102"/>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p>
        </p:txBody>
      </p:sp>
      <p:sp>
        <p:nvSpPr>
          <p:cNvPr id="12" name="AutoShape 16" descr="http://ro.stockfresh.com/image/zoom/cbc57d/stockfresh_2211102"/>
          <p:cNvSpPr>
            <a:spLocks noChangeAspect="1" noChangeArrowheads="1"/>
          </p:cNvSpPr>
          <p:nvPr/>
        </p:nvSpPr>
        <p:spPr bwMode="auto">
          <a:xfrm>
            <a:off x="612775" y="312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p>
        </p:txBody>
      </p:sp>
      <p:pic>
        <p:nvPicPr>
          <p:cNvPr id="13" name="Рисунок 12"/>
          <p:cNvPicPr>
            <a:picLocks noChangeAspect="1"/>
          </p:cNvPicPr>
          <p:nvPr/>
        </p:nvPicPr>
        <p:blipFill>
          <a:blip r:embed="rId3"/>
          <a:stretch>
            <a:fillRect/>
          </a:stretch>
        </p:blipFill>
        <p:spPr>
          <a:xfrm>
            <a:off x="1510914" y="1905000"/>
            <a:ext cx="2943534" cy="2943534"/>
          </a:xfrm>
          <a:prstGeom prst="rect">
            <a:avLst/>
          </a:prstGeom>
        </p:spPr>
      </p:pic>
      <p:pic>
        <p:nvPicPr>
          <p:cNvPr id="14" name="Рисунок 13"/>
          <p:cNvPicPr>
            <a:picLocks noChangeAspect="1"/>
          </p:cNvPicPr>
          <p:nvPr/>
        </p:nvPicPr>
        <p:blipFill>
          <a:blip r:embed="rId4"/>
          <a:stretch>
            <a:fillRect/>
          </a:stretch>
        </p:blipFill>
        <p:spPr>
          <a:xfrm>
            <a:off x="6989618" y="2671948"/>
            <a:ext cx="3031609" cy="3031609"/>
          </a:xfrm>
          <a:prstGeom prst="rect">
            <a:avLst/>
          </a:prstGeom>
        </p:spPr>
      </p:pic>
      <p:graphicFrame>
        <p:nvGraphicFramePr>
          <p:cNvPr id="15" name="Схема 14"/>
          <p:cNvGraphicFramePr/>
          <p:nvPr>
            <p:extLst>
              <p:ext uri="{D42A27DB-BD31-4B8C-83A1-F6EECF244321}">
                <p14:modId xmlns:p14="http://schemas.microsoft.com/office/powerpoint/2010/main" val="3518391306"/>
              </p:ext>
            </p:extLst>
          </p:nvPr>
        </p:nvGraphicFramePr>
        <p:xfrm>
          <a:off x="2032000" y="719666"/>
          <a:ext cx="8128000" cy="5418667"/>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Tree>
    <p:extLst>
      <p:ext uri="{BB962C8B-B14F-4D97-AF65-F5344CB8AC3E}">
        <p14:creationId xmlns:p14="http://schemas.microsoft.com/office/powerpoint/2010/main" val="3884528504"/>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x-none" dirty="0" smtClean="0">
                <a:solidFill>
                  <a:srgbClr val="FF0000"/>
                </a:solidFill>
              </a:rPr>
              <a:t>Soluții</a:t>
            </a:r>
            <a:endParaRPr lang="ru-RU" dirty="0">
              <a:solidFill>
                <a:srgbClr val="FF0000"/>
              </a:solidFill>
            </a:endParaRPr>
          </a:p>
        </p:txBody>
      </p:sp>
      <p:sp>
        <p:nvSpPr>
          <p:cNvPr id="3" name="Объект 2"/>
          <p:cNvSpPr>
            <a:spLocks noGrp="1"/>
          </p:cNvSpPr>
          <p:nvPr>
            <p:ph idx="1"/>
          </p:nvPr>
        </p:nvSpPr>
        <p:spPr>
          <a:xfrm>
            <a:off x="1591294" y="1448789"/>
            <a:ext cx="9913318" cy="4928259"/>
          </a:xfrm>
        </p:spPr>
        <p:txBody>
          <a:bodyPr>
            <a:normAutofit/>
          </a:bodyPr>
          <a:lstStyle/>
          <a:p>
            <a:pPr fontAlgn="t"/>
            <a:endParaRPr lang="ro-RO" b="1" dirty="0" smtClean="0"/>
          </a:p>
          <a:p>
            <a:pPr fontAlgn="t"/>
            <a:endParaRPr lang="ro-RO" b="1" dirty="0"/>
          </a:p>
          <a:p>
            <a:pPr fontAlgn="t"/>
            <a:r>
              <a:rPr lang="ro-RO" b="1" dirty="0"/>
              <a:t> </a:t>
            </a:r>
            <a:endParaRPr lang="ro-RO" b="1" dirty="0" smtClean="0"/>
          </a:p>
          <a:p>
            <a:pPr fontAlgn="t"/>
            <a:r>
              <a:rPr lang="ro-RO" b="1" dirty="0" smtClean="0"/>
              <a:t>Promovarea </a:t>
            </a:r>
            <a:r>
              <a:rPr lang="ro-RO" b="1" dirty="0" err="1"/>
              <a:t>şi</a:t>
            </a:r>
            <a:r>
              <a:rPr lang="ro-RO" b="1" dirty="0"/>
              <a:t> urgentarea aprobării de către Parlament a proiectului de lege privind </a:t>
            </a:r>
            <a:r>
              <a:rPr lang="ro-RO" b="1" dirty="0" err="1"/>
              <a:t>modificararea</a:t>
            </a:r>
            <a:r>
              <a:rPr lang="ro-RO" b="1" dirty="0"/>
              <a:t> Legii nr.68 din 14.04.2016, ce prevede excluderea aliniatului (2) al art. 40 al Legii, remis anterior în adresa MJ</a:t>
            </a:r>
            <a:r>
              <a:rPr lang="ro-RO" b="1" dirty="0" smtClean="0"/>
              <a:t>.</a:t>
            </a:r>
          </a:p>
          <a:p>
            <a:pPr fontAlgn="t"/>
            <a:r>
              <a:rPr lang="ro-RO" b="1" dirty="0" smtClean="0"/>
              <a:t>Statut de cercetare științifică</a:t>
            </a:r>
          </a:p>
          <a:p>
            <a:pPr fontAlgn="t"/>
            <a:r>
              <a:rPr lang="ro-RO" b="1" dirty="0"/>
              <a:t> </a:t>
            </a:r>
            <a:r>
              <a:rPr lang="ro-RO" b="1" dirty="0" smtClean="0"/>
              <a:t>salarizarea</a:t>
            </a:r>
            <a:endParaRPr lang="ru-RU" dirty="0"/>
          </a:p>
          <a:p>
            <a:pPr marL="0" indent="0" fontAlgn="t">
              <a:buNone/>
            </a:pPr>
            <a:r>
              <a:rPr lang="ro-RO" b="1" dirty="0"/>
              <a:t> </a:t>
            </a:r>
            <a:endParaRPr lang="ru-RU" dirty="0"/>
          </a:p>
          <a:p>
            <a:pPr fontAlgn="t"/>
            <a:r>
              <a:rPr lang="ro-RO" b="1" dirty="0"/>
              <a:t>De notat că cererea </a:t>
            </a:r>
            <a:r>
              <a:rPr lang="ro-RO" b="1" dirty="0" err="1"/>
              <a:t>faţă</a:t>
            </a:r>
            <a:r>
              <a:rPr lang="ro-RO" b="1" dirty="0"/>
              <a:t> de acest gen de expertiză este una mare, beneficiarii fiind: </a:t>
            </a:r>
            <a:r>
              <a:rPr lang="ro-RO" b="1" dirty="0" err="1"/>
              <a:t>instituţii</a:t>
            </a:r>
            <a:r>
              <a:rPr lang="ro-RO" b="1" dirty="0"/>
              <a:t> publice (organe de urmărire penală </a:t>
            </a:r>
            <a:r>
              <a:rPr lang="ro-RO" b="1" dirty="0" err="1"/>
              <a:t>şi</a:t>
            </a:r>
            <a:r>
              <a:rPr lang="ro-RO" b="1" dirty="0"/>
              <a:t> </a:t>
            </a:r>
            <a:r>
              <a:rPr lang="ro-RO" b="1" dirty="0" err="1"/>
              <a:t>instanţe</a:t>
            </a:r>
            <a:r>
              <a:rPr lang="ro-RO" b="1" dirty="0"/>
              <a:t> de judecată), </a:t>
            </a:r>
            <a:r>
              <a:rPr lang="ro-RO" b="1" dirty="0" err="1"/>
              <a:t>avocaţi</a:t>
            </a:r>
            <a:r>
              <a:rPr lang="ro-RO" b="1" dirty="0"/>
              <a:t>,  precum </a:t>
            </a:r>
            <a:r>
              <a:rPr lang="ro-RO" b="1" dirty="0" err="1"/>
              <a:t>şi</a:t>
            </a:r>
            <a:r>
              <a:rPr lang="ro-RO" b="1" dirty="0"/>
              <a:t> persoane fizice cointeresate, iar </a:t>
            </a:r>
            <a:r>
              <a:rPr lang="ro-RO" b="1" dirty="0" err="1"/>
              <a:t>dispariţia</a:t>
            </a:r>
            <a:r>
              <a:rPr lang="ro-RO" b="1" dirty="0"/>
              <a:t> acestui gen de expertiză va duce iminent la lipsirea beneficiarilor de dreptul de </a:t>
            </a:r>
            <a:r>
              <a:rPr lang="ro-RO" b="1" dirty="0" err="1"/>
              <a:t>obţinere</a:t>
            </a:r>
            <a:r>
              <a:rPr lang="ro-RO" b="1" dirty="0"/>
              <a:t> a probelor.</a:t>
            </a:r>
            <a:endParaRPr lang="ru-RU" dirty="0"/>
          </a:p>
          <a:p>
            <a:endParaRPr lang="ru-RU" dirty="0"/>
          </a:p>
        </p:txBody>
      </p:sp>
      <p:pic>
        <p:nvPicPr>
          <p:cNvPr id="4" name="Рисунок 3"/>
          <p:cNvPicPr>
            <a:picLocks noChangeAspect="1"/>
          </p:cNvPicPr>
          <p:nvPr/>
        </p:nvPicPr>
        <p:blipFill>
          <a:blip r:embed="rId2"/>
          <a:stretch>
            <a:fillRect/>
          </a:stretch>
        </p:blipFill>
        <p:spPr>
          <a:xfrm>
            <a:off x="4975761" y="456012"/>
            <a:ext cx="2992582" cy="2194560"/>
          </a:xfrm>
          <a:prstGeom prst="rect">
            <a:avLst/>
          </a:prstGeom>
        </p:spPr>
      </p:pic>
    </p:spTree>
    <p:extLst>
      <p:ext uri="{BB962C8B-B14F-4D97-AF65-F5344CB8AC3E}">
        <p14:creationId xmlns:p14="http://schemas.microsoft.com/office/powerpoint/2010/main" val="832920427"/>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x-none" dirty="0" smtClean="0">
                <a:solidFill>
                  <a:srgbClr val="FF0000"/>
                </a:solidFill>
              </a:rPr>
              <a:t>Cum de redus termenii????:</a:t>
            </a:r>
            <a:br>
              <a:rPr lang="x-none" dirty="0" smtClean="0">
                <a:solidFill>
                  <a:srgbClr val="FF0000"/>
                </a:solidFill>
              </a:rPr>
            </a:br>
            <a:endParaRPr lang="ru-RU" dirty="0">
              <a:solidFill>
                <a:srgbClr val="FF0000"/>
              </a:solidFill>
            </a:endParaRPr>
          </a:p>
        </p:txBody>
      </p:sp>
      <p:sp>
        <p:nvSpPr>
          <p:cNvPr id="3" name="Объект 2"/>
          <p:cNvSpPr>
            <a:spLocks noGrp="1"/>
          </p:cNvSpPr>
          <p:nvPr>
            <p:ph idx="1"/>
          </p:nvPr>
        </p:nvSpPr>
        <p:spPr>
          <a:xfrm>
            <a:off x="2589212" y="1613145"/>
            <a:ext cx="8915400" cy="3994068"/>
          </a:xfrm>
        </p:spPr>
        <p:txBody>
          <a:bodyPr>
            <a:normAutofit lnSpcReduction="10000"/>
          </a:bodyPr>
          <a:lstStyle/>
          <a:p>
            <a:endParaRPr lang="x-none" dirty="0" smtClean="0"/>
          </a:p>
          <a:p>
            <a:r>
              <a:rPr lang="x-none" dirty="0" smtClean="0"/>
              <a:t>Instruirea ordonatorilor – curriculum la INJ, mese rotunde, etc.;</a:t>
            </a:r>
          </a:p>
          <a:p>
            <a:r>
              <a:rPr lang="x-none" dirty="0" smtClean="0"/>
              <a:t>Numirea  motivată a expertizelor;</a:t>
            </a:r>
          </a:p>
          <a:p>
            <a:r>
              <a:rPr lang="x-none" dirty="0" smtClean="0"/>
              <a:t>Modificarea cadrului  legislativ conex;</a:t>
            </a:r>
          </a:p>
          <a:p>
            <a:r>
              <a:rPr lang="x-none" dirty="0" smtClean="0"/>
              <a:t>Evitarea citării experților în instanță pentru completarea lacunelor în cunoștințele DVS;</a:t>
            </a:r>
          </a:p>
          <a:p>
            <a:r>
              <a:rPr lang="x-none" dirty="0" smtClean="0"/>
              <a:t>Crearea funcțiilor de consilieri în domeniul cunoștințelor speciale p/u avocați, judecători, etc.</a:t>
            </a:r>
          </a:p>
          <a:p>
            <a:r>
              <a:rPr lang="x-none" dirty="0" smtClean="0"/>
              <a:t>Motivarea practicării profesiei de expert;</a:t>
            </a:r>
          </a:p>
          <a:p>
            <a:r>
              <a:rPr lang="x-none" dirty="0" smtClean="0"/>
              <a:t>Crearea unui Consiliu Coordonator în țară pe probleme de expertiză judiciară;</a:t>
            </a:r>
          </a:p>
          <a:p>
            <a:endParaRPr lang="x-none" dirty="0" smtClean="0"/>
          </a:p>
          <a:p>
            <a:endParaRPr lang="x-none" dirty="0" smtClean="0"/>
          </a:p>
          <a:p>
            <a:endParaRPr lang="x-none" dirty="0" smtClean="0"/>
          </a:p>
          <a:p>
            <a:endParaRPr lang="ru-RU" dirty="0"/>
          </a:p>
        </p:txBody>
      </p:sp>
      <p:pic>
        <p:nvPicPr>
          <p:cNvPr id="4" name="Рисунок 3"/>
          <p:cNvPicPr>
            <a:picLocks noChangeAspect="1"/>
          </p:cNvPicPr>
          <p:nvPr/>
        </p:nvPicPr>
        <p:blipFill>
          <a:blip r:embed="rId2"/>
          <a:stretch>
            <a:fillRect/>
          </a:stretch>
        </p:blipFill>
        <p:spPr>
          <a:xfrm>
            <a:off x="433572" y="1613145"/>
            <a:ext cx="2038350" cy="2247900"/>
          </a:xfrm>
          <a:prstGeom prst="rect">
            <a:avLst/>
          </a:prstGeom>
        </p:spPr>
      </p:pic>
    </p:spTree>
    <p:extLst>
      <p:ext uri="{BB962C8B-B14F-4D97-AF65-F5344CB8AC3E}">
        <p14:creationId xmlns:p14="http://schemas.microsoft.com/office/powerpoint/2010/main" val="3473940256"/>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o-RO" altLang="ru-RU" sz="4400" b="1" kern="0" dirty="0" smtClean="0">
                <a:solidFill>
                  <a:srgbClr val="FFC000"/>
                </a:solidFill>
                <a:effectLst>
                  <a:outerShdw blurRad="38100" dist="38100" dir="2700000" algn="tl">
                    <a:srgbClr val="000000"/>
                  </a:outerShdw>
                </a:effectLst>
                <a:latin typeface="Garamond"/>
              </a:rPr>
              <a:t>                  Sfârșit</a:t>
            </a:r>
            <a:endParaRPr lang="ru-RU" dirty="0"/>
          </a:p>
        </p:txBody>
      </p:sp>
      <p:pic>
        <p:nvPicPr>
          <p:cNvPr id="4" name="Объект 3"/>
          <p:cNvPicPr>
            <a:picLocks noGrp="1" noChangeAspect="1"/>
          </p:cNvPicPr>
          <p:nvPr>
            <p:ph idx="1"/>
          </p:nvPr>
        </p:nvPicPr>
        <p:blipFill>
          <a:blip r:embed="rId2"/>
          <a:stretch>
            <a:fillRect/>
          </a:stretch>
        </p:blipFill>
        <p:spPr>
          <a:xfrm>
            <a:off x="4287112" y="1455092"/>
            <a:ext cx="3097036" cy="2475191"/>
          </a:xfrm>
          <a:prstGeom prst="rect">
            <a:avLst/>
          </a:prstGeom>
        </p:spPr>
      </p:pic>
      <p:sp>
        <p:nvSpPr>
          <p:cNvPr id="5" name="Прямоугольник 4"/>
          <p:cNvSpPr/>
          <p:nvPr/>
        </p:nvSpPr>
        <p:spPr>
          <a:xfrm>
            <a:off x="2397599" y="4173412"/>
            <a:ext cx="6096000" cy="1175706"/>
          </a:xfrm>
          <a:prstGeom prst="rect">
            <a:avLst/>
          </a:prstGeom>
        </p:spPr>
        <p:txBody>
          <a:bodyPr>
            <a:spAutoFit/>
          </a:bodyPr>
          <a:lstStyle/>
          <a:p>
            <a:pPr eaLnBrk="0" fontAlgn="base" hangingPunct="0">
              <a:spcBef>
                <a:spcPct val="20000"/>
              </a:spcBef>
              <a:spcAft>
                <a:spcPct val="0"/>
              </a:spcAft>
              <a:buClr>
                <a:schemeClr val="hlink"/>
              </a:buClr>
              <a:buSzPct val="70000"/>
              <a:defRPr/>
            </a:pPr>
            <a:r>
              <a:rPr lang="x-none" sz="3200" dirty="0">
                <a:effectLst>
                  <a:outerShdw blurRad="38100" dist="38100" dir="2700000" algn="tl">
                    <a:srgbClr val="000000"/>
                  </a:outerShdw>
                </a:effectLst>
                <a:latin typeface="Algerian" panose="04020705040A02060702" pitchFamily="82" charset="0"/>
              </a:rPr>
              <a:t>                  VĂ     MULŢUMESC</a:t>
            </a:r>
          </a:p>
          <a:p>
            <a:pPr eaLnBrk="0" fontAlgn="base" hangingPunct="0">
              <a:spcBef>
                <a:spcPct val="20000"/>
              </a:spcBef>
              <a:spcAft>
                <a:spcPct val="0"/>
              </a:spcAft>
              <a:buClr>
                <a:schemeClr val="hlink"/>
              </a:buClr>
              <a:buSzPct val="70000"/>
              <a:defRPr/>
            </a:pPr>
            <a:r>
              <a:rPr lang="x-none" sz="3200" dirty="0">
                <a:effectLst>
                  <a:outerShdw blurRad="38100" dist="38100" dir="2700000" algn="tl">
                    <a:srgbClr val="000000"/>
                  </a:outerShdw>
                </a:effectLst>
                <a:latin typeface="Algerian" panose="04020705040A02060702" pitchFamily="82" charset="0"/>
              </a:rPr>
              <a:t>                    PENTRU ATENŢIE </a:t>
            </a:r>
          </a:p>
        </p:txBody>
      </p:sp>
    </p:spTree>
    <p:extLst>
      <p:ext uri="{BB962C8B-B14F-4D97-AF65-F5344CB8AC3E}">
        <p14:creationId xmlns:p14="http://schemas.microsoft.com/office/powerpoint/2010/main" val="148441908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592925" y="344384"/>
            <a:ext cx="8911687" cy="1560616"/>
          </a:xfrm>
        </p:spPr>
        <p:txBody>
          <a:bodyPr>
            <a:normAutofit fontScale="90000"/>
          </a:bodyPr>
          <a:lstStyle/>
          <a:p>
            <a:r>
              <a:rPr lang="x-none" dirty="0" smtClean="0">
                <a:solidFill>
                  <a:srgbClr val="0070C0"/>
                </a:solidFill>
              </a:rPr>
              <a:t>Cunoștințe În </a:t>
            </a:r>
            <a:r>
              <a:rPr lang="x-none" dirty="0">
                <a:solidFill>
                  <a:srgbClr val="0070C0"/>
                </a:solidFill>
              </a:rPr>
              <a:t>anumit domeniu al științei, tehnicii, artei, meșteșugăritului, etc.;</a:t>
            </a:r>
            <a:br>
              <a:rPr lang="x-none" dirty="0">
                <a:solidFill>
                  <a:srgbClr val="0070C0"/>
                </a:solidFill>
              </a:rPr>
            </a:br>
            <a:r>
              <a:rPr lang="x-none" dirty="0">
                <a:solidFill>
                  <a:srgbClr val="0070C0"/>
                </a:solidFill>
              </a:rPr>
              <a:t>Care se utilizează pentru: </a:t>
            </a:r>
            <a:r>
              <a:rPr lang="x-none" dirty="0"/>
              <a:t/>
            </a:r>
            <a:br>
              <a:rPr lang="x-none" dirty="0"/>
            </a:br>
            <a:endParaRPr lang="ru-RU" dirty="0"/>
          </a:p>
        </p:txBody>
      </p:sp>
      <p:sp>
        <p:nvSpPr>
          <p:cNvPr id="3" name="Объект 2"/>
          <p:cNvSpPr>
            <a:spLocks noGrp="1"/>
          </p:cNvSpPr>
          <p:nvPr>
            <p:ph idx="1"/>
          </p:nvPr>
        </p:nvSpPr>
        <p:spPr/>
        <p:txBody>
          <a:bodyPr>
            <a:normAutofit lnSpcReduction="10000"/>
          </a:bodyPr>
          <a:lstStyle/>
          <a:p>
            <a:r>
              <a:rPr lang="x-none" dirty="0" smtClean="0">
                <a:solidFill>
                  <a:srgbClr val="0070C0"/>
                </a:solidFill>
              </a:rPr>
              <a:t>Depistarea;</a:t>
            </a:r>
          </a:p>
          <a:p>
            <a:r>
              <a:rPr lang="x-none" dirty="0" smtClean="0">
                <a:solidFill>
                  <a:srgbClr val="0070C0"/>
                </a:solidFill>
              </a:rPr>
              <a:t>Fixarea;</a:t>
            </a:r>
          </a:p>
          <a:p>
            <a:r>
              <a:rPr lang="x-none" dirty="0" smtClean="0">
                <a:solidFill>
                  <a:srgbClr val="0070C0"/>
                </a:solidFill>
              </a:rPr>
              <a:t>Ridicarea;</a:t>
            </a:r>
          </a:p>
          <a:p>
            <a:r>
              <a:rPr lang="x-none" dirty="0" smtClean="0">
                <a:solidFill>
                  <a:srgbClr val="0070C0"/>
                </a:solidFill>
              </a:rPr>
              <a:t>Interpretarea – urmelor, mijloacelor materiale de probă.</a:t>
            </a:r>
          </a:p>
          <a:p>
            <a:pPr marL="0" indent="0">
              <a:buNone/>
            </a:pPr>
            <a:r>
              <a:rPr lang="x-none" u="sng" dirty="0" smtClean="0"/>
              <a:t>                                      De reținut !!!!!!!!!!</a:t>
            </a:r>
          </a:p>
          <a:p>
            <a:pPr marL="0" indent="0">
              <a:buNone/>
            </a:pPr>
            <a:r>
              <a:rPr lang="x-none" dirty="0">
                <a:solidFill>
                  <a:srgbClr val="FF0000"/>
                </a:solidFill>
              </a:rPr>
              <a:t> </a:t>
            </a:r>
            <a:r>
              <a:rPr lang="x-none" dirty="0" smtClean="0">
                <a:solidFill>
                  <a:srgbClr val="FF0000"/>
                </a:solidFill>
              </a:rPr>
              <a:t>                                     CUNOȘINȚELE </a:t>
            </a:r>
            <a:r>
              <a:rPr lang="x-none" dirty="0">
                <a:solidFill>
                  <a:srgbClr val="FF0000"/>
                </a:solidFill>
              </a:rPr>
              <a:t>JURIDICE NU FAC PARTE DIN</a:t>
            </a:r>
            <a:endParaRPr lang="x-none" dirty="0" smtClean="0"/>
          </a:p>
          <a:p>
            <a:pPr marL="0" indent="0">
              <a:buNone/>
            </a:pPr>
            <a:r>
              <a:rPr lang="x-none" dirty="0" smtClean="0">
                <a:solidFill>
                  <a:srgbClr val="FF0000"/>
                </a:solidFill>
              </a:rPr>
              <a:t>                                           </a:t>
            </a:r>
            <a:r>
              <a:rPr lang="x-none" dirty="0">
                <a:solidFill>
                  <a:srgbClr val="FF0000"/>
                </a:solidFill>
              </a:rPr>
              <a:t>”CUNOȘTINȚELE SPECIALE</a:t>
            </a:r>
            <a:r>
              <a:rPr lang="x-none" dirty="0" smtClean="0">
                <a:solidFill>
                  <a:srgbClr val="FF0000"/>
                </a:solidFill>
              </a:rPr>
              <a:t>”, atâta timp, cât ele se             </a:t>
            </a:r>
          </a:p>
          <a:p>
            <a:pPr marL="0" indent="0">
              <a:buNone/>
            </a:pPr>
            <a:r>
              <a:rPr lang="x-none" dirty="0">
                <a:solidFill>
                  <a:srgbClr val="FF0000"/>
                </a:solidFill>
              </a:rPr>
              <a:t> </a:t>
            </a:r>
            <a:r>
              <a:rPr lang="x-none" dirty="0" smtClean="0">
                <a:solidFill>
                  <a:srgbClr val="FF0000"/>
                </a:solidFill>
              </a:rPr>
              <a:t>                                     aplică pentru aprecierea legalității sau ilegalității   </a:t>
            </a:r>
          </a:p>
          <a:p>
            <a:pPr marL="0" indent="0">
              <a:buNone/>
            </a:pPr>
            <a:r>
              <a:rPr lang="x-none" dirty="0">
                <a:solidFill>
                  <a:srgbClr val="FF0000"/>
                </a:solidFill>
              </a:rPr>
              <a:t> </a:t>
            </a:r>
            <a:r>
              <a:rPr lang="x-none" dirty="0" smtClean="0">
                <a:solidFill>
                  <a:srgbClr val="FF0000"/>
                </a:solidFill>
              </a:rPr>
              <a:t>                                        faptelor ( art.11, alin 2) L68/2016</a:t>
            </a:r>
          </a:p>
          <a:p>
            <a:pPr marL="0" indent="0">
              <a:buNone/>
            </a:pPr>
            <a:r>
              <a:rPr lang="x-none" dirty="0">
                <a:solidFill>
                  <a:srgbClr val="FF0000"/>
                </a:solidFill>
              </a:rPr>
              <a:t> </a:t>
            </a:r>
            <a:r>
              <a:rPr lang="x-none" dirty="0" smtClean="0">
                <a:solidFill>
                  <a:srgbClr val="FF0000"/>
                </a:solidFill>
              </a:rPr>
              <a:t>                                         </a:t>
            </a:r>
            <a:endParaRPr lang="ru-RU" dirty="0">
              <a:solidFill>
                <a:srgbClr val="FF0000"/>
              </a:solidFill>
            </a:endParaRPr>
          </a:p>
          <a:p>
            <a:pPr marL="0" indent="0">
              <a:buNone/>
            </a:pPr>
            <a:endParaRPr lang="x-none" dirty="0">
              <a:solidFill>
                <a:srgbClr val="FF0000"/>
              </a:solidFill>
            </a:endParaRPr>
          </a:p>
          <a:p>
            <a:pPr marL="0" indent="0">
              <a:buNone/>
            </a:pPr>
            <a:endParaRPr lang="x-none" dirty="0" smtClean="0"/>
          </a:p>
          <a:p>
            <a:pPr marL="0" indent="0">
              <a:buNone/>
            </a:pPr>
            <a:endParaRPr lang="x-none" dirty="0" smtClean="0"/>
          </a:p>
          <a:p>
            <a:pPr marL="0" indent="0">
              <a:buNone/>
            </a:pPr>
            <a:endParaRPr lang="x-none" dirty="0"/>
          </a:p>
          <a:p>
            <a:pPr marL="0" indent="0">
              <a:buNone/>
            </a:pPr>
            <a:endParaRPr lang="x-none" dirty="0" smtClean="0"/>
          </a:p>
        </p:txBody>
      </p:sp>
      <p:pic>
        <p:nvPicPr>
          <p:cNvPr id="4" name="Рисунок 3"/>
          <p:cNvPicPr>
            <a:picLocks noChangeAspect="1"/>
          </p:cNvPicPr>
          <p:nvPr/>
        </p:nvPicPr>
        <p:blipFill>
          <a:blip r:embed="rId2"/>
          <a:stretch>
            <a:fillRect/>
          </a:stretch>
        </p:blipFill>
        <p:spPr>
          <a:xfrm>
            <a:off x="1703295" y="3759809"/>
            <a:ext cx="2380013" cy="2380013"/>
          </a:xfrm>
          <a:prstGeom prst="rect">
            <a:avLst/>
          </a:prstGeom>
        </p:spPr>
      </p:pic>
    </p:spTree>
    <p:extLst>
      <p:ext uri="{BB962C8B-B14F-4D97-AF65-F5344CB8AC3E}">
        <p14:creationId xmlns:p14="http://schemas.microsoft.com/office/powerpoint/2010/main" val="68928089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x-none" dirty="0" smtClean="0"/>
              <a:t>                        </a:t>
            </a:r>
            <a:r>
              <a:rPr lang="x-none" dirty="0" smtClean="0">
                <a:solidFill>
                  <a:srgbClr val="FF0000"/>
                </a:solidFill>
              </a:rPr>
              <a:t>REZUMAT</a:t>
            </a:r>
            <a:endParaRPr lang="ru-RU" dirty="0">
              <a:solidFill>
                <a:srgbClr val="FF0000"/>
              </a:solidFill>
            </a:endParaRPr>
          </a:p>
        </p:txBody>
      </p:sp>
      <p:sp>
        <p:nvSpPr>
          <p:cNvPr id="3" name="Объект 2"/>
          <p:cNvSpPr>
            <a:spLocks noGrp="1"/>
          </p:cNvSpPr>
          <p:nvPr>
            <p:ph idx="1"/>
          </p:nvPr>
        </p:nvSpPr>
        <p:spPr/>
        <p:txBody>
          <a:bodyPr>
            <a:normAutofit fontScale="92500"/>
          </a:bodyPr>
          <a:lstStyle/>
          <a:p>
            <a:pPr indent="449580" algn="just">
              <a:lnSpc>
                <a:spcPct val="107000"/>
              </a:lnSpc>
            </a:pPr>
            <a:r>
              <a:rPr lang="ro-RO" sz="2800" dirty="0">
                <a:latin typeface="Times New Roman" panose="02020603050405020304" pitchFamily="18" charset="0"/>
                <a:ea typeface="Times New Roman" panose="02020603050405020304" pitchFamily="18" charset="0"/>
                <a:cs typeface="Times New Roman" panose="02020603050405020304" pitchFamily="18" charset="0"/>
              </a:rPr>
              <a:t>- „</a:t>
            </a:r>
            <a:r>
              <a:rPr lang="ro-RO" sz="2800" b="1" dirty="0" err="1">
                <a:latin typeface="Times New Roman" panose="02020603050405020304" pitchFamily="18" charset="0"/>
                <a:ea typeface="Times New Roman" panose="02020603050405020304" pitchFamily="18" charset="0"/>
                <a:cs typeface="Times New Roman" panose="02020603050405020304" pitchFamily="18" charset="0"/>
              </a:rPr>
              <a:t>cunoştinţe</a:t>
            </a:r>
            <a:r>
              <a:rPr lang="ro-RO" sz="2800" b="1" dirty="0">
                <a:latin typeface="Times New Roman" panose="02020603050405020304" pitchFamily="18" charset="0"/>
                <a:ea typeface="Times New Roman" panose="02020603050405020304" pitchFamily="18" charset="0"/>
                <a:cs typeface="Times New Roman" panose="02020603050405020304" pitchFamily="18" charset="0"/>
              </a:rPr>
              <a:t> speciale</a:t>
            </a:r>
            <a:r>
              <a:rPr lang="ro-RO" sz="2800" dirty="0">
                <a:latin typeface="Times New Roman" panose="02020603050405020304" pitchFamily="18" charset="0"/>
                <a:ea typeface="Times New Roman" panose="02020603050405020304" pitchFamily="18" charset="0"/>
                <a:cs typeface="Times New Roman" panose="02020603050405020304" pitchFamily="18" charset="0"/>
              </a:rPr>
              <a:t>” – </a:t>
            </a:r>
            <a:r>
              <a:rPr lang="ro-RO" sz="2800" dirty="0" err="1">
                <a:latin typeface="Times New Roman" panose="02020603050405020304" pitchFamily="18" charset="0"/>
                <a:ea typeface="Times New Roman" panose="02020603050405020304" pitchFamily="18" charset="0"/>
                <a:cs typeface="Times New Roman" panose="02020603050405020304" pitchFamily="18" charset="0"/>
              </a:rPr>
              <a:t>cunoştinţe</a:t>
            </a:r>
            <a:r>
              <a:rPr lang="ro-RO" sz="2800" dirty="0">
                <a:latin typeface="Times New Roman" panose="02020603050405020304" pitchFamily="18" charset="0"/>
                <a:ea typeface="Times New Roman" panose="02020603050405020304" pitchFamily="18" charset="0"/>
                <a:cs typeface="Times New Roman" panose="02020603050405020304" pitchFamily="18" charset="0"/>
              </a:rPr>
              <a:t> din toate domeniile de activitate umană: </a:t>
            </a:r>
            <a:r>
              <a:rPr lang="ro-RO" sz="2800" dirty="0" err="1">
                <a:latin typeface="Times New Roman" panose="02020603050405020304" pitchFamily="18" charset="0"/>
                <a:ea typeface="Times New Roman" panose="02020603050405020304" pitchFamily="18" charset="0"/>
                <a:cs typeface="Times New Roman" panose="02020603050405020304" pitchFamily="18" charset="0"/>
              </a:rPr>
              <a:t>ştiinţe</a:t>
            </a:r>
            <a:r>
              <a:rPr lang="ro-RO" sz="2800" dirty="0">
                <a:latin typeface="Times New Roman" panose="02020603050405020304" pitchFamily="18" charset="0"/>
                <a:ea typeface="Times New Roman" panose="02020603050405020304" pitchFamily="18" charset="0"/>
                <a:cs typeface="Times New Roman" panose="02020603050405020304" pitchFamily="18" charset="0"/>
              </a:rPr>
              <a:t>, tehnică, artă, </a:t>
            </a:r>
            <a:r>
              <a:rPr lang="ro-RO" sz="2800" dirty="0" err="1">
                <a:latin typeface="Times New Roman" panose="02020603050405020304" pitchFamily="18" charset="0"/>
                <a:ea typeface="Times New Roman" panose="02020603050405020304" pitchFamily="18" charset="0"/>
                <a:cs typeface="Times New Roman" panose="02020603050405020304" pitchFamily="18" charset="0"/>
              </a:rPr>
              <a:t>meşteşugărit</a:t>
            </a:r>
            <a:r>
              <a:rPr lang="ro-RO" sz="2800" dirty="0">
                <a:latin typeface="Times New Roman" panose="02020603050405020304" pitchFamily="18" charset="0"/>
                <a:ea typeface="Times New Roman" panose="02020603050405020304" pitchFamily="18" charset="0"/>
                <a:cs typeface="Times New Roman" panose="02020603050405020304" pitchFamily="18" charset="0"/>
              </a:rPr>
              <a:t>, cultură etc., </a:t>
            </a:r>
            <a:r>
              <a:rPr lang="ro-RO" sz="2800" u="sng" dirty="0">
                <a:latin typeface="Times New Roman" panose="02020603050405020304" pitchFamily="18" charset="0"/>
                <a:ea typeface="Times New Roman" panose="02020603050405020304" pitchFamily="18" charset="0"/>
                <a:cs typeface="Times New Roman" panose="02020603050405020304" pitchFamily="18" charset="0"/>
              </a:rPr>
              <a:t>cu </a:t>
            </a:r>
            <a:r>
              <a:rPr lang="ro-RO" sz="2800" u="sng" dirty="0" err="1">
                <a:latin typeface="Times New Roman" panose="02020603050405020304" pitchFamily="18" charset="0"/>
                <a:ea typeface="Times New Roman" panose="02020603050405020304" pitchFamily="18" charset="0"/>
                <a:cs typeface="Times New Roman" panose="02020603050405020304" pitchFamily="18" charset="0"/>
              </a:rPr>
              <a:t>excepţia</a:t>
            </a:r>
            <a:r>
              <a:rPr lang="ro-RO" sz="2800" u="sng" dirty="0">
                <a:latin typeface="Times New Roman" panose="02020603050405020304" pitchFamily="18" charset="0"/>
                <a:ea typeface="Times New Roman" panose="02020603050405020304" pitchFamily="18" charset="0"/>
                <a:cs typeface="Times New Roman" panose="02020603050405020304" pitchFamily="18" charset="0"/>
              </a:rPr>
              <a:t> </a:t>
            </a:r>
            <a:r>
              <a:rPr lang="ro-RO" sz="2800" u="sng" dirty="0" err="1">
                <a:latin typeface="Times New Roman" panose="02020603050405020304" pitchFamily="18" charset="0"/>
                <a:ea typeface="Times New Roman" panose="02020603050405020304" pitchFamily="18" charset="0"/>
                <a:cs typeface="Times New Roman" panose="02020603050405020304" pitchFamily="18" charset="0"/>
              </a:rPr>
              <a:t>cunoştinţelor</a:t>
            </a:r>
            <a:r>
              <a:rPr lang="ro-RO" sz="2800" u="sng" dirty="0">
                <a:latin typeface="Times New Roman" panose="02020603050405020304" pitchFamily="18" charset="0"/>
                <a:ea typeface="Times New Roman" panose="02020603050405020304" pitchFamily="18" charset="0"/>
                <a:cs typeface="Times New Roman" panose="02020603050405020304" pitchFamily="18" charset="0"/>
              </a:rPr>
              <a:t> juridice</a:t>
            </a:r>
            <a:r>
              <a:rPr lang="ro-RO" sz="2800" dirty="0">
                <a:latin typeface="Times New Roman" panose="02020603050405020304" pitchFamily="18" charset="0"/>
                <a:ea typeface="Times New Roman" panose="02020603050405020304" pitchFamily="18" charset="0"/>
                <a:cs typeface="Times New Roman" panose="02020603050405020304" pitchFamily="18" charset="0"/>
              </a:rPr>
              <a:t>, care pot fi utilizate pentru </a:t>
            </a:r>
            <a:r>
              <a:rPr lang="ro-RO" sz="2800" u="sng" dirty="0">
                <a:latin typeface="Times New Roman" panose="02020603050405020304" pitchFamily="18" charset="0"/>
                <a:ea typeface="Times New Roman" panose="02020603050405020304" pitchFamily="18" charset="0"/>
                <a:cs typeface="Times New Roman" panose="02020603050405020304" pitchFamily="18" charset="0"/>
              </a:rPr>
              <a:t>depistarea, fixarea, ridicarea </a:t>
            </a:r>
            <a:r>
              <a:rPr lang="ro-RO" sz="2800" u="sng" dirty="0" err="1">
                <a:latin typeface="Times New Roman" panose="02020603050405020304" pitchFamily="18" charset="0"/>
                <a:ea typeface="Times New Roman" panose="02020603050405020304" pitchFamily="18" charset="0"/>
                <a:cs typeface="Times New Roman" panose="02020603050405020304" pitchFamily="18" charset="0"/>
              </a:rPr>
              <a:t>şi</a:t>
            </a:r>
            <a:r>
              <a:rPr lang="ro-RO" sz="2800" u="sng" dirty="0">
                <a:latin typeface="Times New Roman" panose="02020603050405020304" pitchFamily="18" charset="0"/>
                <a:ea typeface="Times New Roman" panose="02020603050405020304" pitchFamily="18" charset="0"/>
                <a:cs typeface="Times New Roman" panose="02020603050405020304" pitchFamily="18" charset="0"/>
              </a:rPr>
              <a:t> examinarea urmelor </a:t>
            </a:r>
            <a:r>
              <a:rPr lang="ro-RO" sz="2800" u="sng" dirty="0" err="1">
                <a:latin typeface="Times New Roman" panose="02020603050405020304" pitchFamily="18" charset="0"/>
                <a:ea typeface="Times New Roman" panose="02020603050405020304" pitchFamily="18" charset="0"/>
                <a:cs typeface="Times New Roman" panose="02020603050405020304" pitchFamily="18" charset="0"/>
              </a:rPr>
              <a:t>şi</a:t>
            </a:r>
            <a:r>
              <a:rPr lang="ro-RO" sz="2800" u="sng" dirty="0">
                <a:latin typeface="Times New Roman" panose="02020603050405020304" pitchFamily="18" charset="0"/>
                <a:ea typeface="Times New Roman" panose="02020603050405020304" pitchFamily="18" charset="0"/>
                <a:cs typeface="Times New Roman" panose="02020603050405020304" pitchFamily="18" charset="0"/>
              </a:rPr>
              <a:t>  mijloacelor materiale de probă</a:t>
            </a:r>
            <a:r>
              <a:rPr lang="ro-RO" sz="2800" dirty="0">
                <a:latin typeface="Times New Roman" panose="02020603050405020304" pitchFamily="18" charset="0"/>
                <a:ea typeface="Times New Roman" panose="02020603050405020304" pitchFamily="18" charset="0"/>
                <a:cs typeface="Times New Roman" panose="02020603050405020304" pitchFamily="18" charset="0"/>
              </a:rPr>
              <a:t>. </a:t>
            </a:r>
            <a:endParaRPr lang="ro-RO" sz="2800" dirty="0" smtClean="0">
              <a:latin typeface="Times New Roman" panose="02020603050405020304" pitchFamily="18" charset="0"/>
              <a:ea typeface="Times New Roman" panose="02020603050405020304" pitchFamily="18" charset="0"/>
              <a:cs typeface="Times New Roman" panose="02020603050405020304" pitchFamily="18" charset="0"/>
            </a:endParaRPr>
          </a:p>
          <a:p>
            <a:pPr indent="449580" algn="just">
              <a:lnSpc>
                <a:spcPct val="107000"/>
              </a:lnSpc>
            </a:pPr>
            <a:r>
              <a:rPr lang="ro-RO" sz="2800" dirty="0" smtClean="0">
                <a:latin typeface="Times New Roman" panose="02020603050405020304" pitchFamily="18" charset="0"/>
                <a:ea typeface="Times New Roman" panose="02020603050405020304" pitchFamily="18" charset="0"/>
                <a:cs typeface="Times New Roman" panose="02020603050405020304" pitchFamily="18" charset="0"/>
              </a:rPr>
              <a:t> </a:t>
            </a:r>
            <a:r>
              <a:rPr lang="ro-RO" sz="2800" b="1" dirty="0">
                <a:latin typeface="Times New Roman" panose="02020603050405020304" pitchFamily="18" charset="0"/>
                <a:ea typeface="Times New Roman" panose="02020603050405020304" pitchFamily="18" charset="0"/>
                <a:cs typeface="Times New Roman" panose="02020603050405020304" pitchFamily="18" charset="0"/>
              </a:rPr>
              <a:t>Specific este pentru  termenul de </a:t>
            </a:r>
            <a:r>
              <a:rPr lang="ro-RO" sz="2800" b="1" dirty="0" smtClean="0">
                <a:latin typeface="Times New Roman" panose="02020603050405020304" pitchFamily="18" charset="0"/>
                <a:ea typeface="Times New Roman" panose="02020603050405020304" pitchFamily="18" charset="0"/>
                <a:cs typeface="Times New Roman" panose="02020603050405020304" pitchFamily="18" charset="0"/>
              </a:rPr>
              <a:t>„cunoștințe </a:t>
            </a:r>
            <a:r>
              <a:rPr lang="ro-RO" sz="2800" b="1" dirty="0">
                <a:latin typeface="Times New Roman" panose="02020603050405020304" pitchFamily="18" charset="0"/>
                <a:ea typeface="Times New Roman" panose="02020603050405020304" pitchFamily="18" charset="0"/>
                <a:cs typeface="Times New Roman" panose="02020603050405020304" pitchFamily="18" charset="0"/>
              </a:rPr>
              <a:t>speciale”, că la ele </a:t>
            </a:r>
            <a:r>
              <a:rPr lang="ro-RO" sz="2800" b="1" dirty="0" smtClean="0">
                <a:latin typeface="Times New Roman" panose="02020603050405020304" pitchFamily="18" charset="0"/>
                <a:ea typeface="Times New Roman" panose="02020603050405020304" pitchFamily="18" charset="0"/>
                <a:cs typeface="Times New Roman" panose="02020603050405020304" pitchFamily="18" charset="0"/>
              </a:rPr>
              <a:t>sunt destinate  pentru asigurarea  procesului judiciar cu probatoriu, obținut pe cale </a:t>
            </a:r>
            <a:r>
              <a:rPr lang="ro-RO" sz="2800" b="1" dirty="0" err="1" smtClean="0">
                <a:latin typeface="Times New Roman" panose="02020603050405020304" pitchFamily="18" charset="0"/>
                <a:ea typeface="Times New Roman" panose="02020603050405020304" pitchFamily="18" charset="0"/>
                <a:cs typeface="Times New Roman" panose="02020603050405020304" pitchFamily="18" charset="0"/>
              </a:rPr>
              <a:t>știinșifică</a:t>
            </a:r>
            <a:r>
              <a:rPr lang="ro-RO" sz="2800" dirty="0" smtClean="0">
                <a:latin typeface="Times New Roman" panose="02020603050405020304" pitchFamily="18" charset="0"/>
                <a:ea typeface="Times New Roman" panose="02020603050405020304" pitchFamily="18" charset="0"/>
                <a:cs typeface="Times New Roman" panose="02020603050405020304" pitchFamily="18" charset="0"/>
              </a:rPr>
              <a:t>;</a:t>
            </a:r>
            <a:endParaRPr lang="ru-RU" sz="2800" dirty="0">
              <a:latin typeface="Calibri" panose="020F0502020204030204" pitchFamily="34" charset="0"/>
              <a:ea typeface="Calibri" panose="020F0502020204030204" pitchFamily="34" charset="0"/>
              <a:cs typeface="Times New Roman" panose="02020603050405020304" pitchFamily="18" charset="0"/>
            </a:endParaRPr>
          </a:p>
          <a:p>
            <a:endParaRPr lang="ru-RU" dirty="0"/>
          </a:p>
        </p:txBody>
      </p:sp>
      <p:pic>
        <p:nvPicPr>
          <p:cNvPr id="4" name="Рисунок 3"/>
          <p:cNvPicPr>
            <a:picLocks noChangeAspect="1"/>
          </p:cNvPicPr>
          <p:nvPr/>
        </p:nvPicPr>
        <p:blipFill>
          <a:blip r:embed="rId2"/>
          <a:stretch>
            <a:fillRect/>
          </a:stretch>
        </p:blipFill>
        <p:spPr>
          <a:xfrm>
            <a:off x="405970" y="3598223"/>
            <a:ext cx="2374525" cy="3018869"/>
          </a:xfrm>
          <a:prstGeom prst="rect">
            <a:avLst/>
          </a:prstGeom>
        </p:spPr>
      </p:pic>
    </p:spTree>
    <p:extLst>
      <p:ext uri="{BB962C8B-B14F-4D97-AF65-F5344CB8AC3E}">
        <p14:creationId xmlns:p14="http://schemas.microsoft.com/office/powerpoint/2010/main" val="257198681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x-none" dirty="0" smtClean="0">
                <a:solidFill>
                  <a:srgbClr val="FF0000"/>
                </a:solidFill>
              </a:rPr>
              <a:t>SPECIALIST</a:t>
            </a:r>
            <a:endParaRPr lang="ru-RU" dirty="0">
              <a:solidFill>
                <a:srgbClr val="FF0000"/>
              </a:solidFill>
            </a:endParaRPr>
          </a:p>
        </p:txBody>
      </p:sp>
      <p:sp>
        <p:nvSpPr>
          <p:cNvPr id="3" name="Объект 2"/>
          <p:cNvSpPr>
            <a:spLocks noGrp="1"/>
          </p:cNvSpPr>
          <p:nvPr>
            <p:ph idx="1"/>
          </p:nvPr>
        </p:nvSpPr>
        <p:spPr>
          <a:xfrm>
            <a:off x="2589212" y="2133599"/>
            <a:ext cx="8915400" cy="4528457"/>
          </a:xfrm>
        </p:spPr>
        <p:txBody>
          <a:bodyPr>
            <a:normAutofit lnSpcReduction="10000"/>
          </a:bodyPr>
          <a:lstStyle/>
          <a:p>
            <a:pPr algn="just"/>
            <a:endParaRPr lang="ro-RO" sz="3200" dirty="0" smtClean="0">
              <a:latin typeface="Times New Roman" panose="02020603050405020304" pitchFamily="18" charset="0"/>
              <a:ea typeface="Times New Roman" panose="02020603050405020304" pitchFamily="18" charset="0"/>
            </a:endParaRPr>
          </a:p>
          <a:p>
            <a:pPr marL="0" indent="0" algn="just">
              <a:buNone/>
            </a:pPr>
            <a:endParaRPr lang="ro-RO" sz="3200" dirty="0" smtClean="0">
              <a:latin typeface="Times New Roman" panose="02020603050405020304" pitchFamily="18" charset="0"/>
              <a:ea typeface="Times New Roman" panose="02020603050405020304" pitchFamily="18" charset="0"/>
            </a:endParaRPr>
          </a:p>
          <a:p>
            <a:pPr algn="just"/>
            <a:r>
              <a:rPr lang="ro-RO" sz="3200" dirty="0" smtClean="0">
                <a:latin typeface="Times New Roman" panose="02020603050405020304" pitchFamily="18" charset="0"/>
                <a:ea typeface="Times New Roman" panose="02020603050405020304" pitchFamily="18" charset="0"/>
              </a:rPr>
              <a:t> </a:t>
            </a:r>
            <a:r>
              <a:rPr lang="ro-RO" sz="3200" dirty="0">
                <a:latin typeface="Times New Roman" panose="02020603050405020304" pitchFamily="18" charset="0"/>
                <a:ea typeface="Times New Roman" panose="02020603050405020304" pitchFamily="18" charset="0"/>
              </a:rPr>
              <a:t>persoana care posedă </a:t>
            </a:r>
            <a:r>
              <a:rPr lang="ro-RO" sz="3200" dirty="0" smtClean="0">
                <a:latin typeface="Times New Roman" panose="02020603050405020304" pitchFamily="18" charset="0"/>
                <a:ea typeface="Times New Roman" panose="02020603050405020304" pitchFamily="18" charset="0"/>
              </a:rPr>
              <a:t>”</a:t>
            </a:r>
            <a:r>
              <a:rPr lang="ro-RO" sz="3200" dirty="0" err="1" smtClean="0">
                <a:latin typeface="Times New Roman" panose="02020603050405020304" pitchFamily="18" charset="0"/>
                <a:ea typeface="Times New Roman" panose="02020603050405020304" pitchFamily="18" charset="0"/>
              </a:rPr>
              <a:t>cunoştinţe</a:t>
            </a:r>
            <a:r>
              <a:rPr lang="ro-RO" sz="3200" dirty="0" smtClean="0">
                <a:latin typeface="Times New Roman" panose="02020603050405020304" pitchFamily="18" charset="0"/>
                <a:ea typeface="Times New Roman" panose="02020603050405020304" pitchFamily="18" charset="0"/>
              </a:rPr>
              <a:t> speciale”. „Specialiștii” </a:t>
            </a:r>
            <a:r>
              <a:rPr lang="ro-RO" sz="3200" dirty="0">
                <a:latin typeface="Times New Roman" panose="02020603050405020304" pitchFamily="18" charset="0"/>
                <a:ea typeface="Times New Roman" panose="02020603050405020304" pitchFamily="18" charset="0"/>
              </a:rPr>
              <a:t>nu sunt toate persoanele care </a:t>
            </a:r>
            <a:r>
              <a:rPr lang="ro-RO" sz="3200" dirty="0" smtClean="0">
                <a:latin typeface="Times New Roman" panose="02020603050405020304" pitchFamily="18" charset="0"/>
                <a:ea typeface="Times New Roman" panose="02020603050405020304" pitchFamily="18" charset="0"/>
              </a:rPr>
              <a:t>dețin cunoștințe </a:t>
            </a:r>
            <a:r>
              <a:rPr lang="ro-RO" sz="3200" dirty="0">
                <a:latin typeface="Times New Roman" panose="02020603050405020304" pitchFamily="18" charset="0"/>
                <a:ea typeface="Times New Roman" panose="02020603050405020304" pitchFamily="18" charset="0"/>
              </a:rPr>
              <a:t>adânci în anumite domenii, ci doar acelea care pot utiliza cunoștințele din domeniul lor de bază pentru </a:t>
            </a:r>
            <a:r>
              <a:rPr lang="ro-RO" sz="3200" u="sng" dirty="0">
                <a:latin typeface="Times New Roman" panose="02020603050405020304" pitchFamily="18" charset="0"/>
                <a:ea typeface="Times New Roman" panose="02020603050405020304" pitchFamily="18" charset="0"/>
              </a:rPr>
              <a:t>depistarea, fixarea, ridicarea </a:t>
            </a:r>
            <a:r>
              <a:rPr lang="ro-RO" sz="3200" u="sng" dirty="0" err="1">
                <a:latin typeface="Times New Roman" panose="02020603050405020304" pitchFamily="18" charset="0"/>
                <a:ea typeface="Times New Roman" panose="02020603050405020304" pitchFamily="18" charset="0"/>
              </a:rPr>
              <a:t>şi</a:t>
            </a:r>
            <a:r>
              <a:rPr lang="ro-RO" sz="3200" u="sng" dirty="0">
                <a:latin typeface="Times New Roman" panose="02020603050405020304" pitchFamily="18" charset="0"/>
                <a:ea typeface="Times New Roman" panose="02020603050405020304" pitchFamily="18" charset="0"/>
              </a:rPr>
              <a:t> examinarea urmelor </a:t>
            </a:r>
            <a:r>
              <a:rPr lang="ro-RO" sz="3200" u="sng" dirty="0" err="1">
                <a:latin typeface="Times New Roman" panose="02020603050405020304" pitchFamily="18" charset="0"/>
                <a:ea typeface="Times New Roman" panose="02020603050405020304" pitchFamily="18" charset="0"/>
              </a:rPr>
              <a:t>şi</a:t>
            </a:r>
            <a:r>
              <a:rPr lang="ro-RO" sz="3200" u="sng" dirty="0">
                <a:latin typeface="Times New Roman" panose="02020603050405020304" pitchFamily="18" charset="0"/>
                <a:ea typeface="Times New Roman" panose="02020603050405020304" pitchFamily="18" charset="0"/>
              </a:rPr>
              <a:t> mijloacelor materiale de probă.</a:t>
            </a:r>
            <a:r>
              <a:rPr lang="ro-RO" sz="3200" dirty="0">
                <a:latin typeface="Times New Roman" panose="02020603050405020304" pitchFamily="18" charset="0"/>
                <a:ea typeface="Times New Roman" panose="02020603050405020304" pitchFamily="18" charset="0"/>
              </a:rPr>
              <a:t> </a:t>
            </a:r>
            <a:endParaRPr lang="ru-RU" sz="3200" dirty="0"/>
          </a:p>
        </p:txBody>
      </p:sp>
      <p:pic>
        <p:nvPicPr>
          <p:cNvPr id="4" name="Рисунок 3"/>
          <p:cNvPicPr>
            <a:picLocks noChangeAspect="1"/>
          </p:cNvPicPr>
          <p:nvPr/>
        </p:nvPicPr>
        <p:blipFill rotWithShape="1">
          <a:blip r:embed="rId2"/>
          <a:srcRect b="16561"/>
          <a:stretch/>
        </p:blipFill>
        <p:spPr>
          <a:xfrm>
            <a:off x="1662546" y="137066"/>
            <a:ext cx="4419847" cy="3128648"/>
          </a:xfrm>
          <a:prstGeom prst="rect">
            <a:avLst/>
          </a:prstGeom>
        </p:spPr>
      </p:pic>
    </p:spTree>
    <p:extLst>
      <p:ext uri="{BB962C8B-B14F-4D97-AF65-F5344CB8AC3E}">
        <p14:creationId xmlns:p14="http://schemas.microsoft.com/office/powerpoint/2010/main" val="226135695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x-none" dirty="0" smtClean="0">
                <a:solidFill>
                  <a:srgbClr val="FF0000"/>
                </a:solidFill>
              </a:rPr>
              <a:t>Cine sunt specialiștii, unde îi găsim?</a:t>
            </a:r>
            <a:endParaRPr lang="ru-RU" dirty="0">
              <a:solidFill>
                <a:srgbClr val="FF0000"/>
              </a:solidFill>
            </a:endParaRPr>
          </a:p>
        </p:txBody>
      </p:sp>
      <p:sp>
        <p:nvSpPr>
          <p:cNvPr id="3" name="Объект 2"/>
          <p:cNvSpPr>
            <a:spLocks noGrp="1"/>
          </p:cNvSpPr>
          <p:nvPr>
            <p:ph idx="1"/>
          </p:nvPr>
        </p:nvSpPr>
        <p:spPr>
          <a:xfrm>
            <a:off x="2589212" y="1904999"/>
            <a:ext cx="8915400" cy="4757057"/>
          </a:xfrm>
        </p:spPr>
        <p:txBody>
          <a:bodyPr>
            <a:noAutofit/>
          </a:bodyPr>
          <a:lstStyle/>
          <a:p>
            <a:pPr algn="just"/>
            <a:r>
              <a:rPr lang="ro-RO" sz="2800" dirty="0" smtClean="0">
                <a:latin typeface="Times New Roman" panose="02020603050405020304" pitchFamily="18" charset="0"/>
                <a:ea typeface="Times New Roman" panose="02020603050405020304" pitchFamily="18" charset="0"/>
              </a:rPr>
              <a:t>De </a:t>
            </a:r>
            <a:r>
              <a:rPr lang="ro-RO" sz="2800" dirty="0">
                <a:latin typeface="Times New Roman" panose="02020603050405020304" pitchFamily="18" charset="0"/>
                <a:ea typeface="Times New Roman" panose="02020603050405020304" pitchFamily="18" charset="0"/>
              </a:rPr>
              <a:t>regulă, aceștia sunt un grup limitat de oameni care au studiat special procedee de aplicare a </a:t>
            </a:r>
            <a:r>
              <a:rPr lang="ro-RO" sz="2800" dirty="0" smtClean="0">
                <a:latin typeface="Times New Roman" panose="02020603050405020304" pitchFamily="18" charset="0"/>
                <a:ea typeface="Times New Roman" panose="02020603050405020304" pitchFamily="18" charset="0"/>
              </a:rPr>
              <a:t>cunoștințelor </a:t>
            </a:r>
            <a:r>
              <a:rPr lang="ro-RO" sz="2800" dirty="0">
                <a:latin typeface="Times New Roman" panose="02020603050405020304" pitchFamily="18" charset="0"/>
                <a:ea typeface="Times New Roman" panose="02020603050405020304" pitchFamily="18" charset="0"/>
              </a:rPr>
              <a:t>din diferite domenii ale științei, tehnicii, artei, meșteșugăritului, culturii, etc. (pe care le-au căpătat în afara procesului judiciar, în timpul studiului la instituții de învățământ superioare în domeniile menționate și au obținut diploma de studii) pentru necesitățile procesului judiciar, anume: </a:t>
            </a:r>
            <a:r>
              <a:rPr lang="ro-RO" sz="2800" u="sng" dirty="0">
                <a:latin typeface="Times New Roman" panose="02020603050405020304" pitchFamily="18" charset="0"/>
                <a:ea typeface="Times New Roman" panose="02020603050405020304" pitchFamily="18" charset="0"/>
              </a:rPr>
              <a:t>depistarea, fixarea, ridicarea </a:t>
            </a:r>
            <a:r>
              <a:rPr lang="ro-RO" sz="2800" u="sng" dirty="0" err="1">
                <a:latin typeface="Times New Roman" panose="02020603050405020304" pitchFamily="18" charset="0"/>
                <a:ea typeface="Times New Roman" panose="02020603050405020304" pitchFamily="18" charset="0"/>
              </a:rPr>
              <a:t>şi</a:t>
            </a:r>
            <a:r>
              <a:rPr lang="ro-RO" sz="2800" u="sng" dirty="0">
                <a:latin typeface="Times New Roman" panose="02020603050405020304" pitchFamily="18" charset="0"/>
                <a:ea typeface="Times New Roman" panose="02020603050405020304" pitchFamily="18" charset="0"/>
              </a:rPr>
              <a:t> examinarea urmelor </a:t>
            </a:r>
            <a:r>
              <a:rPr lang="ro-RO" sz="2800" u="sng" dirty="0" err="1">
                <a:latin typeface="Times New Roman" panose="02020603050405020304" pitchFamily="18" charset="0"/>
                <a:ea typeface="Times New Roman" panose="02020603050405020304" pitchFamily="18" charset="0"/>
              </a:rPr>
              <a:t>şi</a:t>
            </a:r>
            <a:r>
              <a:rPr lang="ro-RO" sz="2800" u="sng" dirty="0">
                <a:latin typeface="Times New Roman" panose="02020603050405020304" pitchFamily="18" charset="0"/>
                <a:ea typeface="Times New Roman" panose="02020603050405020304" pitchFamily="18" charset="0"/>
              </a:rPr>
              <a:t>  mijloacelor materiale de probă</a:t>
            </a:r>
            <a:r>
              <a:rPr lang="ro-RO" sz="2800" dirty="0">
                <a:latin typeface="Times New Roman" panose="02020603050405020304" pitchFamily="18" charset="0"/>
                <a:ea typeface="Times New Roman" panose="02020603050405020304" pitchFamily="18" charset="0"/>
              </a:rPr>
              <a:t>.</a:t>
            </a:r>
            <a:endParaRPr lang="ru-RU" sz="2800" dirty="0"/>
          </a:p>
        </p:txBody>
      </p:sp>
      <p:pic>
        <p:nvPicPr>
          <p:cNvPr id="4" name="Рисунок 3"/>
          <p:cNvPicPr>
            <a:picLocks noChangeAspect="1"/>
          </p:cNvPicPr>
          <p:nvPr/>
        </p:nvPicPr>
        <p:blipFill>
          <a:blip r:embed="rId3"/>
          <a:stretch>
            <a:fillRect/>
          </a:stretch>
        </p:blipFill>
        <p:spPr>
          <a:xfrm>
            <a:off x="264218" y="980369"/>
            <a:ext cx="2490362" cy="1631187"/>
          </a:xfrm>
          <a:prstGeom prst="rect">
            <a:avLst/>
          </a:prstGeom>
        </p:spPr>
      </p:pic>
      <p:pic>
        <p:nvPicPr>
          <p:cNvPr id="5" name="Рисунок 4"/>
          <p:cNvPicPr>
            <a:picLocks noChangeAspect="1"/>
          </p:cNvPicPr>
          <p:nvPr/>
        </p:nvPicPr>
        <p:blipFill rotWithShape="1">
          <a:blip r:embed="rId4"/>
          <a:srcRect r="6493"/>
          <a:stretch/>
        </p:blipFill>
        <p:spPr>
          <a:xfrm>
            <a:off x="264218" y="3536186"/>
            <a:ext cx="2609611" cy="1638300"/>
          </a:xfrm>
          <a:prstGeom prst="rect">
            <a:avLst/>
          </a:prstGeom>
        </p:spPr>
      </p:pic>
    </p:spTree>
    <p:extLst>
      <p:ext uri="{BB962C8B-B14F-4D97-AF65-F5344CB8AC3E}">
        <p14:creationId xmlns:p14="http://schemas.microsoft.com/office/powerpoint/2010/main" val="56803343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x-none" dirty="0" smtClean="0">
                <a:solidFill>
                  <a:srgbClr val="FF0000"/>
                </a:solidFill>
              </a:rPr>
              <a:t>Tipurile de ajutor acordate de către specialist</a:t>
            </a:r>
            <a:endParaRPr lang="ru-RU" dirty="0">
              <a:solidFill>
                <a:srgbClr val="FF0000"/>
              </a:solidFill>
            </a:endParaRPr>
          </a:p>
        </p:txBody>
      </p:sp>
      <p:sp>
        <p:nvSpPr>
          <p:cNvPr id="3" name="Объект 2"/>
          <p:cNvSpPr>
            <a:spLocks noGrp="1"/>
          </p:cNvSpPr>
          <p:nvPr>
            <p:ph idx="1"/>
          </p:nvPr>
        </p:nvSpPr>
        <p:spPr/>
        <p:txBody>
          <a:bodyPr>
            <a:normAutofit/>
          </a:bodyPr>
          <a:lstStyle/>
          <a:p>
            <a:pPr indent="449580" algn="just">
              <a:lnSpc>
                <a:spcPct val="107000"/>
              </a:lnSpc>
            </a:pPr>
            <a:r>
              <a:rPr lang="ro-RO" sz="3200" dirty="0" smtClean="0">
                <a:latin typeface="Times New Roman" panose="02020603050405020304" pitchFamily="18" charset="0"/>
                <a:ea typeface="Times New Roman" panose="02020603050405020304" pitchFamily="18" charset="0"/>
                <a:cs typeface="Times New Roman" panose="02020603050405020304" pitchFamily="18" charset="0"/>
              </a:rPr>
              <a:t>tehnic,</a:t>
            </a:r>
          </a:p>
          <a:p>
            <a:pPr indent="449580" algn="just">
              <a:lnSpc>
                <a:spcPct val="107000"/>
              </a:lnSpc>
            </a:pPr>
            <a:r>
              <a:rPr lang="ro-RO" sz="3200" dirty="0" smtClean="0">
                <a:latin typeface="Times New Roman" panose="02020603050405020304" pitchFamily="18" charset="0"/>
                <a:ea typeface="Times New Roman" panose="02020603050405020304" pitchFamily="18" charset="0"/>
                <a:cs typeface="Times New Roman" panose="02020603050405020304" pitchFamily="18" charset="0"/>
              </a:rPr>
              <a:t> </a:t>
            </a:r>
            <a:r>
              <a:rPr lang="ro-RO" sz="3200" dirty="0">
                <a:latin typeface="Times New Roman" panose="02020603050405020304" pitchFamily="18" charset="0"/>
                <a:ea typeface="Times New Roman" panose="02020603050405020304" pitchFamily="18" charset="0"/>
                <a:cs typeface="Times New Roman" panose="02020603050405020304" pitchFamily="18" charset="0"/>
              </a:rPr>
              <a:t>metodic, </a:t>
            </a:r>
            <a:endParaRPr lang="ro-RO" sz="3200" dirty="0" smtClean="0">
              <a:latin typeface="Times New Roman" panose="02020603050405020304" pitchFamily="18" charset="0"/>
              <a:ea typeface="Times New Roman" panose="02020603050405020304" pitchFamily="18" charset="0"/>
              <a:cs typeface="Times New Roman" panose="02020603050405020304" pitchFamily="18" charset="0"/>
            </a:endParaRPr>
          </a:p>
          <a:p>
            <a:pPr indent="449580" algn="just">
              <a:lnSpc>
                <a:spcPct val="107000"/>
              </a:lnSpc>
            </a:pPr>
            <a:r>
              <a:rPr lang="ro-RO" sz="3200" dirty="0" smtClean="0">
                <a:latin typeface="Times New Roman" panose="02020603050405020304" pitchFamily="18" charset="0"/>
                <a:ea typeface="Times New Roman" panose="02020603050405020304" pitchFamily="18" charset="0"/>
                <a:cs typeface="Times New Roman" panose="02020603050405020304" pitchFamily="18" charset="0"/>
              </a:rPr>
              <a:t>consultativ </a:t>
            </a:r>
          </a:p>
          <a:p>
            <a:pPr indent="449580" algn="just">
              <a:lnSpc>
                <a:spcPct val="107000"/>
              </a:lnSpc>
            </a:pPr>
            <a:r>
              <a:rPr lang="ro-RO" sz="3200" dirty="0" err="1" smtClean="0">
                <a:latin typeface="Times New Roman" panose="02020603050405020304" pitchFamily="18" charset="0"/>
                <a:ea typeface="Times New Roman" panose="02020603050405020304" pitchFamily="18" charset="0"/>
                <a:cs typeface="Times New Roman" panose="02020603050405020304" pitchFamily="18" charset="0"/>
              </a:rPr>
              <a:t>şi</a:t>
            </a:r>
            <a:r>
              <a:rPr lang="ro-RO" sz="3200" dirty="0" smtClean="0">
                <a:latin typeface="Times New Roman" panose="02020603050405020304" pitchFamily="18" charset="0"/>
                <a:ea typeface="Times New Roman" panose="02020603050405020304" pitchFamily="18" charset="0"/>
                <a:cs typeface="Times New Roman" panose="02020603050405020304" pitchFamily="18" charset="0"/>
              </a:rPr>
              <a:t> investigativ (de regulă criminalistic) </a:t>
            </a:r>
            <a:r>
              <a:rPr lang="ro-RO" sz="3200" dirty="0">
                <a:latin typeface="Times New Roman" panose="02020603050405020304" pitchFamily="18" charset="0"/>
                <a:ea typeface="Times New Roman" panose="02020603050405020304" pitchFamily="18" charset="0"/>
                <a:cs typeface="Times New Roman" panose="02020603050405020304" pitchFamily="18" charset="0"/>
              </a:rPr>
              <a:t>reprezentanților profesiilor juridice (OUP, procurori, avocați, judecători);</a:t>
            </a:r>
            <a:endParaRPr lang="ru-RU" sz="3200" dirty="0">
              <a:latin typeface="Calibri" panose="020F0502020204030204" pitchFamily="34" charset="0"/>
              <a:ea typeface="Calibri" panose="020F0502020204030204" pitchFamily="34" charset="0"/>
              <a:cs typeface="Times New Roman" panose="02020603050405020304" pitchFamily="18" charset="0"/>
            </a:endParaRPr>
          </a:p>
          <a:p>
            <a:endParaRPr lang="ru-RU" sz="3200" dirty="0"/>
          </a:p>
        </p:txBody>
      </p:sp>
      <p:pic>
        <p:nvPicPr>
          <p:cNvPr id="4" name="Рисунок 3"/>
          <p:cNvPicPr>
            <a:picLocks noChangeAspect="1"/>
          </p:cNvPicPr>
          <p:nvPr/>
        </p:nvPicPr>
        <p:blipFill>
          <a:blip r:embed="rId2"/>
          <a:stretch>
            <a:fillRect/>
          </a:stretch>
        </p:blipFill>
        <p:spPr>
          <a:xfrm>
            <a:off x="5801962" y="1328738"/>
            <a:ext cx="3295650" cy="1381125"/>
          </a:xfrm>
          <a:prstGeom prst="rect">
            <a:avLst/>
          </a:prstGeom>
        </p:spPr>
      </p:pic>
      <p:pic>
        <p:nvPicPr>
          <p:cNvPr id="5" name="Рисунок 4"/>
          <p:cNvPicPr>
            <a:picLocks noChangeAspect="1"/>
          </p:cNvPicPr>
          <p:nvPr/>
        </p:nvPicPr>
        <p:blipFill>
          <a:blip r:embed="rId3"/>
          <a:stretch>
            <a:fillRect/>
          </a:stretch>
        </p:blipFill>
        <p:spPr>
          <a:xfrm>
            <a:off x="9406246" y="2019300"/>
            <a:ext cx="2286000" cy="1638300"/>
          </a:xfrm>
          <a:prstGeom prst="rect">
            <a:avLst/>
          </a:prstGeom>
        </p:spPr>
      </p:pic>
      <p:pic>
        <p:nvPicPr>
          <p:cNvPr id="8" name="Рисунок 7"/>
          <p:cNvPicPr>
            <a:picLocks noChangeAspect="1"/>
          </p:cNvPicPr>
          <p:nvPr/>
        </p:nvPicPr>
        <p:blipFill rotWithShape="1">
          <a:blip r:embed="rId4"/>
          <a:srcRect l="19680" r="17198"/>
          <a:stretch/>
        </p:blipFill>
        <p:spPr>
          <a:xfrm>
            <a:off x="9275717" y="1328738"/>
            <a:ext cx="1222068" cy="968024"/>
          </a:xfrm>
          <a:prstGeom prst="rect">
            <a:avLst/>
          </a:prstGeom>
        </p:spPr>
      </p:pic>
    </p:spTree>
    <p:extLst>
      <p:ext uri="{BB962C8B-B14F-4D97-AF65-F5344CB8AC3E}">
        <p14:creationId xmlns:p14="http://schemas.microsoft.com/office/powerpoint/2010/main" val="204929968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x-none" dirty="0" smtClean="0">
                <a:solidFill>
                  <a:srgbClr val="FF0000"/>
                </a:solidFill>
              </a:rPr>
              <a:t>Ce înseamnă ajutor?</a:t>
            </a:r>
            <a:endParaRPr lang="ru-RU" dirty="0">
              <a:solidFill>
                <a:srgbClr val="FF0000"/>
              </a:solidFill>
            </a:endParaRPr>
          </a:p>
        </p:txBody>
      </p:sp>
      <p:sp>
        <p:nvSpPr>
          <p:cNvPr id="3" name="Объект 2"/>
          <p:cNvSpPr>
            <a:spLocks noGrp="1"/>
          </p:cNvSpPr>
          <p:nvPr>
            <p:ph idx="1"/>
          </p:nvPr>
        </p:nvSpPr>
        <p:spPr>
          <a:xfrm>
            <a:off x="2589212" y="1531917"/>
            <a:ext cx="8915400" cy="4379305"/>
          </a:xfrm>
        </p:spPr>
        <p:txBody>
          <a:bodyPr/>
          <a:lstStyle/>
          <a:p>
            <a:r>
              <a:rPr lang="x-none" b="1" dirty="0" smtClean="0"/>
              <a:t>Tehnic</a:t>
            </a:r>
            <a:r>
              <a:rPr lang="x-none" dirty="0" smtClean="0"/>
              <a:t> – mânuirea  mijloacelor tehnice în scopurile enumerate mai sus (depistare, fixare, ridicare);</a:t>
            </a:r>
          </a:p>
          <a:p>
            <a:r>
              <a:rPr lang="x-none" b="1" dirty="0" smtClean="0"/>
              <a:t>Metodic</a:t>
            </a:r>
            <a:r>
              <a:rPr lang="x-none" dirty="0" smtClean="0"/>
              <a:t> – oferirea soluțiilor în probleme de aplicare, utilizare a cunoștințelor speciale;</a:t>
            </a:r>
          </a:p>
          <a:p>
            <a:pPr algn="just"/>
            <a:r>
              <a:rPr lang="x-none" b="1" dirty="0" smtClean="0"/>
              <a:t>Consultativ </a:t>
            </a:r>
            <a:r>
              <a:rPr lang="x-none" dirty="0" smtClean="0"/>
              <a:t>– oferirea informațiilor în materie de cunoștințe speciale, metode noi apărute în domeniul depistării, ridicării, investigării, etc. </a:t>
            </a:r>
          </a:p>
          <a:p>
            <a:pPr algn="just"/>
            <a:r>
              <a:rPr lang="x-none" b="1" dirty="0" smtClean="0"/>
              <a:t>Investigativ -De expertiză </a:t>
            </a:r>
            <a:r>
              <a:rPr lang="x-none" dirty="0" smtClean="0"/>
              <a:t>-  asistență în soluționarea problemelor de ordin științific (inclusiv din domeniul criminalisticii), apărute în procesul penal sau civil</a:t>
            </a:r>
          </a:p>
          <a:p>
            <a:pPr marL="0" indent="0" algn="just">
              <a:buNone/>
            </a:pPr>
            <a:r>
              <a:rPr lang="x-none" dirty="0" smtClean="0"/>
              <a:t>De regulă acest ajutor este acordat de  către:</a:t>
            </a:r>
          </a:p>
          <a:p>
            <a:pPr marL="0" indent="0" algn="just">
              <a:buNone/>
            </a:pPr>
            <a:r>
              <a:rPr lang="x-none" dirty="0" smtClean="0"/>
              <a:t> În primele trei cazuri – </a:t>
            </a:r>
            <a:r>
              <a:rPr lang="x-none" b="1" dirty="0" smtClean="0"/>
              <a:t>specialistul</a:t>
            </a:r>
            <a:r>
              <a:rPr lang="x-none" dirty="0" smtClean="0"/>
              <a:t>,</a:t>
            </a:r>
          </a:p>
          <a:p>
            <a:pPr marL="0" indent="0" algn="just">
              <a:buNone/>
            </a:pPr>
            <a:r>
              <a:rPr lang="x-none" dirty="0" smtClean="0"/>
              <a:t> în ultimul – </a:t>
            </a:r>
            <a:r>
              <a:rPr lang="x-none" b="1" dirty="0" smtClean="0"/>
              <a:t>expertul judiciar.</a:t>
            </a:r>
            <a:endParaRPr lang="ru-RU" b="1" dirty="0"/>
          </a:p>
        </p:txBody>
      </p:sp>
    </p:spTree>
    <p:extLst>
      <p:ext uri="{BB962C8B-B14F-4D97-AF65-F5344CB8AC3E}">
        <p14:creationId xmlns:p14="http://schemas.microsoft.com/office/powerpoint/2010/main" val="948566533"/>
      </p:ext>
    </p:extLst>
  </p:cSld>
  <p:clrMapOvr>
    <a:masterClrMapping/>
  </p:clrMapOvr>
  <p:timing>
    <p:tnLst>
      <p:par>
        <p:cTn id="1" dur="indefinite" restart="never" nodeType="tmRoot"/>
      </p:par>
    </p:tnLst>
  </p:timing>
</p:sld>
</file>

<file path=ppt/theme/theme1.xml><?xml version="1.0" encoding="utf-8"?>
<a:theme xmlns:a="http://schemas.openxmlformats.org/drawingml/2006/main" name="Легкий дым">
  <a:themeElements>
    <a:clrScheme name="Легкий дым">
      <a:dk1>
        <a:sysClr val="windowText" lastClr="000000"/>
      </a:dk1>
      <a:lt1>
        <a:sysClr val="window" lastClr="FFFFFF"/>
      </a:lt1>
      <a:dk2>
        <a:srgbClr val="766F54"/>
      </a:dk2>
      <a:lt2>
        <a:srgbClr val="E3EACF"/>
      </a:lt2>
      <a:accent1>
        <a:srgbClr val="A53010"/>
      </a:accent1>
      <a:accent2>
        <a:srgbClr val="DE7E18"/>
      </a:accent2>
      <a:accent3>
        <a:srgbClr val="9F8351"/>
      </a:accent3>
      <a:accent4>
        <a:srgbClr val="728653"/>
      </a:accent4>
      <a:accent5>
        <a:srgbClr val="92AA4C"/>
      </a:accent5>
      <a:accent6>
        <a:srgbClr val="6AAC91"/>
      </a:accent6>
      <a:hlink>
        <a:srgbClr val="FB4A18"/>
      </a:hlink>
      <a:folHlink>
        <a:srgbClr val="FB9318"/>
      </a:folHlink>
    </a:clrScheme>
    <a:fontScheme name="Легкий дым">
      <a:majorFont>
        <a:latin typeface="Century Gothic"/>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Легкий дым">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xmlns="" name="Wisp" id="{7CB32D59-10C0-40DD-B7BD-2E94284A981C}" vid="{24B1A44C-C006-48B2-A4D7-E5549B3D8CD4}"/>
    </a:ext>
  </a:ext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Стандартная">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Wisp</Template>
  <TotalTime>1001</TotalTime>
  <Words>2872</Words>
  <Application>Microsoft Office PowerPoint</Application>
  <PresentationFormat>Произвольный</PresentationFormat>
  <Paragraphs>175</Paragraphs>
  <Slides>32</Slides>
  <Notes>1</Notes>
  <HiddenSlides>0</HiddenSlides>
  <MMClips>0</MMClips>
  <ScaleCrop>false</ScaleCrop>
  <HeadingPairs>
    <vt:vector size="4" baseType="variant">
      <vt:variant>
        <vt:lpstr>Тема</vt:lpstr>
      </vt:variant>
      <vt:variant>
        <vt:i4>1</vt:i4>
      </vt:variant>
      <vt:variant>
        <vt:lpstr>Заголовки слайдов</vt:lpstr>
      </vt:variant>
      <vt:variant>
        <vt:i4>32</vt:i4>
      </vt:variant>
    </vt:vector>
  </HeadingPairs>
  <TitlesOfParts>
    <vt:vector size="33" baseType="lpstr">
      <vt:lpstr>Легкий дым</vt:lpstr>
      <vt:lpstr>Centrul Național de Expertize Judiciare  </vt:lpstr>
      <vt:lpstr>Subiectele pentru întâlnirea de azi:</vt:lpstr>
      <vt:lpstr>Cunoștințe speciale</vt:lpstr>
      <vt:lpstr>Cunoștințe În anumit domeniu al științei, tehnicii, artei, meșteșugăritului, etc.; Care se utilizează pentru:  </vt:lpstr>
      <vt:lpstr>                        REZUMAT</vt:lpstr>
      <vt:lpstr>SPECIALIST</vt:lpstr>
      <vt:lpstr>Cine sunt specialiștii, unde îi găsim?</vt:lpstr>
      <vt:lpstr>Tipurile de ajutor acordate de către specialist</vt:lpstr>
      <vt:lpstr>Ce înseamnă ajutor?</vt:lpstr>
      <vt:lpstr>Expert</vt:lpstr>
      <vt:lpstr>Expert –experiență</vt:lpstr>
      <vt:lpstr>Презентация PowerPoint</vt:lpstr>
      <vt:lpstr>EXPERT</vt:lpstr>
      <vt:lpstr>„expertiza judiciară” </vt:lpstr>
      <vt:lpstr>Expertiza judiciară – formă de ajutor</vt:lpstr>
      <vt:lpstr>Expertul este cercetător și  interpretator științific</vt:lpstr>
      <vt:lpstr>Expert înseamnă – experiență</vt:lpstr>
      <vt:lpstr>CE este ”specialist” și ce este ”expert”</vt:lpstr>
      <vt:lpstr>Când și cum se  numește expertiza?</vt:lpstr>
      <vt:lpstr>cerințele pentru accedere în profesia de expertul judiciar în RM</vt:lpstr>
      <vt:lpstr>Cerințe</vt:lpstr>
      <vt:lpstr>Cerințe</vt:lpstr>
      <vt:lpstr>problematica expertizei judiciare în construcții în RM </vt:lpstr>
      <vt:lpstr>ce este expertiza judiciară în construcții? Ce este expertiza tehnică în construcții? Sunt ele activități similare?</vt:lpstr>
      <vt:lpstr>Similar ori nu?</vt:lpstr>
      <vt:lpstr>Independența</vt:lpstr>
      <vt:lpstr>CONCLUZII</vt:lpstr>
      <vt:lpstr>concluzii</vt:lpstr>
      <vt:lpstr>Bibliopgrafie</vt:lpstr>
      <vt:lpstr>Soluții</vt:lpstr>
      <vt:lpstr>Cum de redus termenii????: </vt:lpstr>
      <vt:lpstr>                  Sfârșit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Centrul Național de Expertize Judiciare, Ministerul justiției al r. Moldova</dc:title>
  <dc:creator>Olga</dc:creator>
  <cp:lastModifiedBy>CATARAGA_OLGA</cp:lastModifiedBy>
  <cp:revision>69</cp:revision>
  <dcterms:created xsi:type="dcterms:W3CDTF">2017-04-06T11:07:41Z</dcterms:created>
  <dcterms:modified xsi:type="dcterms:W3CDTF">2018-06-08T08:25:10Z</dcterms:modified>
</cp:coreProperties>
</file>