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  <p:sldMasterId id="2147483728" r:id="rId5"/>
    <p:sldMasterId id="2147483745" r:id="rId6"/>
    <p:sldMasterId id="2147483762" r:id="rId7"/>
    <p:sldMasterId id="2147483779" r:id="rId8"/>
    <p:sldMasterId id="2147483796" r:id="rId9"/>
  </p:sldMasterIdLst>
  <p:notesMasterIdLst>
    <p:notesMasterId r:id="rId24"/>
  </p:notesMasterIdLst>
  <p:sldIdLst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56" r:id="rId18"/>
    <p:sldId id="257" r:id="rId19"/>
    <p:sldId id="258" r:id="rId20"/>
    <p:sldId id="259" r:id="rId21"/>
    <p:sldId id="260" r:id="rId22"/>
    <p:sldId id="26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D7EAB-41B3-461D-82E0-D170F2FF856C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F599A-23AC-49EF-A053-685E84F46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45D0A-6605-41AA-A053-8B372CEF065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0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4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122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6861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251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111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578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446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774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79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98331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317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51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9333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835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578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895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133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366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33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806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820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071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581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809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413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101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5398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331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2316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785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922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101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7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89488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89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741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5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092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14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472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704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460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439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2447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299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21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9961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709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043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3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21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5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50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52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3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85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72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37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85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37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1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67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7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2506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9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63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8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36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7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06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99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3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8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99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31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63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6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46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68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70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18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670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22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5684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42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584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59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1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382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72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166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39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07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36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10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0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17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76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297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145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89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42751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9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22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56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838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18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779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779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850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415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045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91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723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087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31618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269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048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474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859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745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702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220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79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705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246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503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470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013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3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004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283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9650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852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567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140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489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52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383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269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2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2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8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7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7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0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1B9C-BB9E-4ED0-934F-0389AE327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AE9C4-2E56-4F6D-901A-AD8FD9348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7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53291"/>
            <a:ext cx="8915399" cy="2262781"/>
          </a:xfrm>
        </p:spPr>
        <p:txBody>
          <a:bodyPr/>
          <a:lstStyle/>
          <a:p>
            <a:pPr lvl="0" defTabSz="914400" eaLnBrk="0" fontAlgn="base" hangingPunct="0">
              <a:lnSpc>
                <a:spcPct val="93000"/>
              </a:lnSpc>
              <a:spcAft>
                <a:spcPct val="0"/>
              </a:spcAft>
            </a:pPr>
            <a:r>
              <a:rPr lang="ro-MD" altLang="ru-RU" sz="2800" b="1" dirty="0" smtClean="0">
                <a:solidFill>
                  <a:srgbClr val="00B0F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Centrul Național de Expertize Judiciare</a:t>
            </a:r>
            <a:br>
              <a:rPr lang="ro-MD" altLang="ru-RU" sz="2800" b="1" dirty="0" smtClean="0">
                <a:solidFill>
                  <a:srgbClr val="00B0F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ru-RU" sz="2800" b="1" dirty="0">
                <a:solidFill>
                  <a:srgbClr val="00B0F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ru-RU" sz="2800" b="1" dirty="0">
                <a:solidFill>
                  <a:srgbClr val="00B0F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2280063"/>
            <a:ext cx="8915399" cy="3623600"/>
          </a:xfrm>
        </p:spPr>
        <p:txBody>
          <a:bodyPr/>
          <a:lstStyle/>
          <a:p>
            <a:r>
              <a:rPr lang="ro-MD" altLang="ru-RU" sz="2800" b="1" dirty="0" smtClean="0">
                <a:solidFill>
                  <a:srgbClr val="FFCC66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</a:t>
            </a:r>
          </a:p>
          <a:p>
            <a:endParaRPr lang="ro-MD" altLang="ru-RU" sz="2800" b="1" dirty="0">
              <a:solidFill>
                <a:srgbClr val="FFCC66"/>
              </a:solidFill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o-MD" altLang="ru-RU" sz="2800" b="1" dirty="0" smtClean="0">
                <a:solidFill>
                  <a:srgbClr val="FFCC66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en-US" altLang="ru-RU" sz="2800" b="1" dirty="0" smtClean="0">
                <a:solidFill>
                  <a:srgbClr val="00B0F0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Olga </a:t>
            </a:r>
            <a:r>
              <a:rPr lang="en-US" altLang="ru-RU" sz="2800" b="1" dirty="0" err="1" smtClean="0">
                <a:solidFill>
                  <a:srgbClr val="00B0F0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Cataraga</a:t>
            </a:r>
            <a:endParaRPr lang="ro-MD" altLang="ru-RU" sz="2800" b="1" dirty="0" smtClean="0">
              <a:solidFill>
                <a:srgbClr val="00B0F0"/>
              </a:solidFill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endParaRPr lang="ro-MD" sz="2800" b="1" dirty="0">
              <a:solidFill>
                <a:srgbClr val="00B0F0"/>
              </a:solidFill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o-MD" sz="2800" b="1" dirty="0">
                <a:solidFill>
                  <a:srgbClr val="00B0F0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o-MD" sz="2800" b="1" dirty="0" smtClean="0">
                <a:solidFill>
                  <a:srgbClr val="00B0F0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08.11.2017</a:t>
            </a:r>
            <a:endParaRPr lang="ru-RU" sz="2800" b="1" dirty="0">
              <a:solidFill>
                <a:srgbClr val="00B0F0"/>
              </a:solidFill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95" y="2571750"/>
            <a:ext cx="4928568" cy="3157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95" y="2616072"/>
            <a:ext cx="4928568" cy="31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4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321" y="624110"/>
            <a:ext cx="9706292" cy="1280890"/>
          </a:xfrm>
        </p:spPr>
        <p:txBody>
          <a:bodyPr/>
          <a:lstStyle/>
          <a:p>
            <a:r>
              <a:rPr lang="ro-MD" dirty="0">
                <a:solidFill>
                  <a:srgbClr val="7030A0"/>
                </a:solidFill>
              </a:rPr>
              <a:t>CRITERIILE DE CLASIFICARE A EXPERTIZELOR JUDICIARE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3766" y="1752600"/>
            <a:ext cx="9739153" cy="4724400"/>
          </a:xfrm>
        </p:spPr>
        <p:txBody>
          <a:bodyPr>
            <a:normAutofit lnSpcReduction="10000"/>
          </a:bodyPr>
          <a:lstStyle/>
          <a:p>
            <a:r>
              <a:rPr lang="ro-RO" sz="2400" dirty="0"/>
              <a:t>(2) După consecutivitatea efectuării cercetărilor, expertizele judiciare pot fi clasificate în primare </a:t>
            </a:r>
            <a:r>
              <a:rPr lang="ro-RO" sz="2400" dirty="0" err="1"/>
              <a:t>şi</a:t>
            </a:r>
            <a:r>
              <a:rPr lang="ro-RO" sz="2400" dirty="0"/>
              <a:t> repetate. </a:t>
            </a:r>
          </a:p>
          <a:p>
            <a:r>
              <a:rPr lang="ro-RO" sz="2400" dirty="0"/>
              <a:t>    (3) După volumul de cercetări, expertizele judiciare se clasifică în expertize de bază </a:t>
            </a:r>
            <a:r>
              <a:rPr lang="ro-RO" sz="2400" dirty="0" err="1"/>
              <a:t>şi</a:t>
            </a:r>
            <a:r>
              <a:rPr lang="ro-RO" sz="2400" dirty="0"/>
              <a:t> expertize suplimentare.</a:t>
            </a:r>
          </a:p>
          <a:p>
            <a:r>
              <a:rPr lang="ro-RO" sz="2400" dirty="0"/>
              <a:t>    (4) După numărul de </a:t>
            </a:r>
            <a:r>
              <a:rPr lang="ro-RO" sz="2400" dirty="0" err="1"/>
              <a:t>experţi</a:t>
            </a:r>
            <a:r>
              <a:rPr lang="ro-RO" sz="2400" dirty="0"/>
              <a:t> participanți la cercetări, expertizele judiciare pot fi clasificate în expertize individuale </a:t>
            </a:r>
            <a:r>
              <a:rPr lang="ro-RO" sz="2400" dirty="0" err="1"/>
              <a:t>şi</a:t>
            </a:r>
            <a:r>
              <a:rPr lang="ro-RO" sz="2400" dirty="0"/>
              <a:t> expertize în comisie. </a:t>
            </a:r>
          </a:p>
          <a:p>
            <a:r>
              <a:rPr lang="ro-RO" sz="2400" dirty="0"/>
              <a:t>    (5) După complexitatea domeniilor </a:t>
            </a:r>
            <a:r>
              <a:rPr lang="ro-RO" sz="2400" dirty="0" err="1"/>
              <a:t>ştiinţifice</a:t>
            </a:r>
            <a:r>
              <a:rPr lang="ro-RO" sz="2400" dirty="0"/>
              <a:t> aplicate la efectuarea expertizelor judiciare, acestea se clasifică în </a:t>
            </a:r>
            <a:r>
              <a:rPr lang="ro-RO" sz="2400" dirty="0" err="1"/>
              <a:t>monospecializate</a:t>
            </a:r>
            <a:r>
              <a:rPr lang="ro-RO" sz="2400" dirty="0"/>
              <a:t> </a:t>
            </a:r>
            <a:r>
              <a:rPr lang="ro-RO" sz="2400" dirty="0" err="1"/>
              <a:t>şi</a:t>
            </a:r>
            <a:r>
              <a:rPr lang="ro-RO" sz="2400" dirty="0"/>
              <a:t> complexe</a:t>
            </a:r>
            <a:r>
              <a:rPr lang="ro-RO" sz="2400" dirty="0" smtClean="0"/>
              <a:t>.</a:t>
            </a:r>
          </a:p>
          <a:p>
            <a:r>
              <a:rPr lang="ro-RO" sz="2400" dirty="0" smtClean="0">
                <a:solidFill>
                  <a:srgbClr val="FF0000"/>
                </a:solidFill>
              </a:rPr>
              <a:t>După nr. de </a:t>
            </a:r>
            <a:r>
              <a:rPr lang="ro-RO" sz="2400" dirty="0" err="1" smtClean="0">
                <a:solidFill>
                  <a:srgbClr val="FF0000"/>
                </a:solidFill>
              </a:rPr>
              <a:t>domeni</a:t>
            </a:r>
            <a:r>
              <a:rPr lang="ro-RO" sz="2400" dirty="0" smtClean="0">
                <a:solidFill>
                  <a:srgbClr val="FF0000"/>
                </a:solidFill>
              </a:rPr>
              <a:t>  de științe utilizate</a:t>
            </a:r>
            <a:r>
              <a:rPr lang="ro-RO" sz="2400" dirty="0" smtClean="0"/>
              <a:t> (</a:t>
            </a:r>
            <a:r>
              <a:rPr lang="ro-RO" sz="2400" dirty="0" err="1" smtClean="0">
                <a:solidFill>
                  <a:srgbClr val="FF0000"/>
                </a:solidFill>
              </a:rPr>
              <a:t>Monodisciplinare</a:t>
            </a:r>
            <a:r>
              <a:rPr lang="ro-RO" sz="2400" dirty="0" smtClean="0">
                <a:solidFill>
                  <a:srgbClr val="FF0000"/>
                </a:solidFill>
              </a:rPr>
              <a:t> și </a:t>
            </a:r>
            <a:r>
              <a:rPr lang="ro-RO" sz="2400" dirty="0" err="1" smtClean="0">
                <a:solidFill>
                  <a:srgbClr val="FF0000"/>
                </a:solidFill>
              </a:rPr>
              <a:t>pluridiciplinare</a:t>
            </a:r>
            <a:r>
              <a:rPr lang="ro-RO" sz="2400" dirty="0" smtClean="0"/>
              <a:t>) – este încurcat în L 68/2016</a:t>
            </a:r>
            <a:endParaRPr lang="ro-RO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26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860" y="469731"/>
            <a:ext cx="9782492" cy="128089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o-MD" dirty="0" smtClean="0">
                <a:solidFill>
                  <a:srgbClr val="FF0000"/>
                </a:solidFill>
              </a:rPr>
              <a:t>3</a:t>
            </a:r>
            <a:r>
              <a:rPr lang="ro-MD" dirty="0" smtClean="0">
                <a:solidFill>
                  <a:srgbClr val="7030A0"/>
                </a:solidFill>
              </a:rPr>
              <a:t>  </a:t>
            </a:r>
            <a:r>
              <a:rPr lang="ro-RO" dirty="0" smtClean="0">
                <a:solidFill>
                  <a:srgbClr val="7030A0"/>
                </a:solidFill>
              </a:rPr>
              <a:t>Aspecte </a:t>
            </a:r>
            <a:r>
              <a:rPr lang="ro-RO" dirty="0">
                <a:solidFill>
                  <a:srgbClr val="7030A0"/>
                </a:solidFill>
              </a:rPr>
              <a:t>contemporane privind expertiza complexă.</a:t>
            </a:r>
            <a:br>
              <a:rPr lang="ro-RO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504" y="1991137"/>
            <a:ext cx="7096125" cy="451485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2530" y="1750621"/>
            <a:ext cx="4004819" cy="26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2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CARACTERISTICILE DE BAZĂ ALE </a:t>
            </a:r>
            <a:r>
              <a:rPr lang="fr-FR" dirty="0" smtClean="0">
                <a:solidFill>
                  <a:srgbClr val="7030A0"/>
                </a:solidFill>
              </a:rPr>
              <a:t>EJ</a:t>
            </a:r>
            <a:r>
              <a:rPr lang="ro-MD" dirty="0" smtClean="0">
                <a:solidFill>
                  <a:srgbClr val="7030A0"/>
                </a:solidFill>
              </a:rPr>
              <a:t>C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863" y="1434254"/>
            <a:ext cx="6076950" cy="3419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825" y="2658216"/>
            <a:ext cx="2390775" cy="97155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31593" y="1434254"/>
            <a:ext cx="8915400" cy="3777622"/>
          </a:xfrm>
        </p:spPr>
        <p:txBody>
          <a:bodyPr/>
          <a:lstStyle/>
          <a:p>
            <a:r>
              <a:rPr lang="ro-MD" dirty="0" smtClean="0"/>
              <a:t>concomitența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304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CARACTERISTICILE DE BAZĂ ALE </a:t>
            </a:r>
            <a:r>
              <a:rPr lang="fr-FR" dirty="0" smtClean="0">
                <a:solidFill>
                  <a:srgbClr val="7030A0"/>
                </a:solidFill>
              </a:rPr>
              <a:t>EJ</a:t>
            </a:r>
            <a:r>
              <a:rPr lang="ro-MD" dirty="0" smtClean="0">
                <a:solidFill>
                  <a:srgbClr val="7030A0"/>
                </a:solidFill>
              </a:rPr>
              <a:t>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MD" sz="2400" dirty="0" smtClean="0"/>
              <a:t>Pentru formularea concluziei sunt necesare concomitent cunoștințe din mai multe domenii de știință;</a:t>
            </a:r>
          </a:p>
          <a:p>
            <a:r>
              <a:rPr lang="ro-MD" sz="2400" dirty="0" smtClean="0"/>
              <a:t>Se formulează concluzii  intermediare;</a:t>
            </a:r>
          </a:p>
          <a:p>
            <a:r>
              <a:rPr lang="ro-MD" sz="2400" dirty="0" smtClean="0"/>
              <a:t>Experții se împart pe roluri : - apare integratorul</a:t>
            </a:r>
          </a:p>
          <a:p>
            <a:r>
              <a:rPr lang="ro-MD" sz="2400" dirty="0" smtClean="0"/>
              <a:t>Exemplu:  expertiza </a:t>
            </a:r>
            <a:r>
              <a:rPr lang="ro-MD" sz="2400" dirty="0" err="1" smtClean="0"/>
              <a:t>grafoscopică</a:t>
            </a:r>
            <a:r>
              <a:rPr lang="ro-MD" sz="2400" dirty="0" smtClean="0"/>
              <a:t>;</a:t>
            </a:r>
          </a:p>
          <a:p>
            <a:pPr marL="0" indent="0">
              <a:buNone/>
            </a:pPr>
            <a:r>
              <a:rPr lang="ro-MD" sz="2400" dirty="0"/>
              <a:t> </a:t>
            </a:r>
            <a:r>
              <a:rPr lang="ro-MD" sz="2400" dirty="0" smtClean="0"/>
              <a:t>                      </a:t>
            </a:r>
            <a:r>
              <a:rPr lang="ro-MD" sz="2400" dirty="0" err="1" smtClean="0"/>
              <a:t>tehnico</a:t>
            </a:r>
            <a:r>
              <a:rPr lang="ro-MD" sz="2400" dirty="0" smtClean="0"/>
              <a:t>-explozivă, etc.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5452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ru-RU" sz="4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                 Sfârșit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7112" y="1455092"/>
            <a:ext cx="3097036" cy="2475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7599" y="4173412"/>
            <a:ext cx="6096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4A18"/>
              </a:buClr>
              <a:buSzPct val="70000"/>
              <a:defRPr/>
            </a:pPr>
            <a:r>
              <a:rPr lang="ro-M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anose="04020705040A02060702" pitchFamily="82" charset="0"/>
              </a:rPr>
              <a:t>                  VĂ     MULŢUMESC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4A18"/>
              </a:buClr>
              <a:buSzPct val="70000"/>
              <a:defRPr/>
            </a:pPr>
            <a:r>
              <a:rPr lang="ro-M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anose="04020705040A02060702" pitchFamily="82" charset="0"/>
              </a:rPr>
              <a:t>                    PENTRU ATENŢIE </a:t>
            </a:r>
          </a:p>
        </p:txBody>
      </p:sp>
    </p:spTree>
    <p:extLst>
      <p:ext uri="{BB962C8B-B14F-4D97-AF65-F5344CB8AC3E}">
        <p14:creationId xmlns:p14="http://schemas.microsoft.com/office/powerpoint/2010/main" val="352285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o-MD" sz="4400" dirty="0" smtClean="0">
              <a:solidFill>
                <a:srgbClr val="FF0000"/>
              </a:solidFill>
            </a:endParaRPr>
          </a:p>
          <a:p>
            <a:endParaRPr lang="ro-MD" sz="4400" dirty="0">
              <a:solidFill>
                <a:srgbClr val="FF0000"/>
              </a:solidFill>
            </a:endParaRPr>
          </a:p>
          <a:p>
            <a:r>
              <a:rPr lang="ro-MD" sz="4400" dirty="0" smtClean="0">
                <a:solidFill>
                  <a:srgbClr val="FF0000"/>
                </a:solidFill>
              </a:rPr>
              <a:t>Noțiunea și clasificarea contemporană a expertizelor judiciare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318" y="71718"/>
            <a:ext cx="7584795" cy="36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2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 smtClean="0">
                <a:solidFill>
                  <a:srgbClr val="7030A0"/>
                </a:solidFill>
              </a:rPr>
              <a:t>Expertiza judiciară, noțiuni generale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38510"/>
            <a:ext cx="8915400" cy="4372712"/>
          </a:xfrm>
        </p:spPr>
        <p:txBody>
          <a:bodyPr>
            <a:normAutofit/>
          </a:bodyPr>
          <a:lstStyle/>
          <a:p>
            <a:r>
              <a:rPr lang="ro-RO" dirty="0"/>
              <a:t> </a:t>
            </a:r>
            <a:r>
              <a:rPr lang="ro-RO" dirty="0" smtClean="0"/>
              <a:t>Conform art. 2 din L 68/2016</a:t>
            </a:r>
          </a:p>
          <a:p>
            <a:pPr marL="0" indent="0" algn="just">
              <a:buNone/>
            </a:pPr>
            <a:r>
              <a:rPr lang="ro-RO" sz="2400" b="1" dirty="0" smtClean="0"/>
              <a:t>Expertiză </a:t>
            </a:r>
            <a:r>
              <a:rPr lang="ro-RO" sz="2400" b="1" dirty="0"/>
              <a:t>judiciară – activitate de cercetare </a:t>
            </a:r>
            <a:r>
              <a:rPr lang="ro-RO" sz="2400" b="1" dirty="0" err="1"/>
              <a:t>ştiinţifico</a:t>
            </a:r>
            <a:r>
              <a:rPr lang="ro-RO" sz="2400" b="1" dirty="0"/>
              <a:t>-practică, efectuată în cadrul procesului civil, penal sau contravențional (denumit în continuare proces judiciar) în scopul aflării adevărului prin efectuarea unor cercetări metodice cu aplicarea de cunoștințe speciale și procedee </a:t>
            </a:r>
            <a:r>
              <a:rPr lang="ro-RO" sz="2400" b="1" dirty="0" err="1"/>
              <a:t>tehnico-ştiinţifice</a:t>
            </a:r>
            <a:r>
              <a:rPr lang="ro-RO" sz="2400" b="1" dirty="0"/>
              <a:t> pentru formularea unor concluzii argumentate cu privire la anumite fapte, circumstanțe, obiecte materiale, fenomene și procese, corpul și psihicul uman, ce pot servi drept probe într-un proces judiciar;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8760" y="62411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4800" dirty="0" smtClean="0">
                <a:solidFill>
                  <a:srgbClr val="FF0000"/>
                </a:solidFill>
              </a:rPr>
              <a:t>1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4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950719"/>
            <a:ext cx="6294120" cy="4713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003" y="417493"/>
            <a:ext cx="82303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0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 smtClean="0"/>
              <a:t>Scopul expertizei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9132" y="1905000"/>
            <a:ext cx="8915400" cy="3777622"/>
          </a:xfrm>
        </p:spPr>
        <p:txBody>
          <a:bodyPr>
            <a:normAutofit/>
          </a:bodyPr>
          <a:lstStyle/>
          <a:p>
            <a:r>
              <a:rPr lang="ro-RO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Cercetările – pentru formularea unor concluzii argumentate;</a:t>
            </a:r>
          </a:p>
          <a:p>
            <a:r>
              <a:rPr lang="ro-RO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Concluziile -  cu privire la anumite fapte, circumstanțe, obiecte materiale, fenomene și procese, corpul și psihicul uman;</a:t>
            </a:r>
          </a:p>
          <a:p>
            <a:r>
              <a:rPr lang="ro-RO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Concluziile - pot servi drept probe într-un proces judiciar </a:t>
            </a:r>
            <a:r>
              <a:rPr lang="ro-RO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(exemplu</a:t>
            </a:r>
            <a:r>
              <a:rPr lang="ro-RO" sz="2800" dirty="0" smtClean="0">
                <a:solidFill>
                  <a:srgbClr val="FF0000"/>
                </a:solidFill>
              </a:rPr>
              <a:t> </a:t>
            </a:r>
            <a:r>
              <a:rPr lang="ro-RO" sz="2800" dirty="0">
                <a:solidFill>
                  <a:srgbClr val="FF0000"/>
                </a:solidFill>
              </a:rPr>
              <a:t>– </a:t>
            </a:r>
            <a:r>
              <a:rPr lang="ro-RO" sz="2800" dirty="0" err="1" smtClean="0">
                <a:solidFill>
                  <a:srgbClr val="FF0000"/>
                </a:solidFill>
              </a:rPr>
              <a:t>pnct</a:t>
            </a:r>
            <a:r>
              <a:rPr lang="ro-RO" sz="2800" dirty="0" smtClean="0">
                <a:solidFill>
                  <a:srgbClr val="FF0000"/>
                </a:solidFill>
              </a:rPr>
              <a:t>. 2) alin.(2),art</a:t>
            </a:r>
            <a:r>
              <a:rPr lang="ro-RO" sz="2800" dirty="0">
                <a:solidFill>
                  <a:srgbClr val="FF0000"/>
                </a:solidFill>
              </a:rPr>
              <a:t>. 93 CPP RM</a:t>
            </a:r>
            <a:r>
              <a:rPr lang="ro-RO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 depinde de modul de dobândire.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3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 smtClean="0"/>
              <a:t>Expertiză-cercetare, examinare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89212" y="1600200"/>
            <a:ext cx="9374188" cy="4311022"/>
          </a:xfrm>
        </p:spPr>
        <p:txBody>
          <a:bodyPr>
            <a:normAutofit/>
          </a:bodyPr>
          <a:lstStyle/>
          <a:p>
            <a:r>
              <a:rPr lang="ro-MD" sz="2800" dirty="0" smtClean="0"/>
              <a:t>Cercetările – metodice;</a:t>
            </a:r>
          </a:p>
          <a:p>
            <a:r>
              <a:rPr lang="ro-MD" sz="2800" dirty="0" smtClean="0"/>
              <a:t>Cercetările – cu aplicarea cunoștințelor speciale;</a:t>
            </a:r>
          </a:p>
          <a:p>
            <a:r>
              <a:rPr lang="ro-MD" sz="2800" dirty="0" smtClean="0"/>
              <a:t>Cercetările – efectuate de către experți judiciari cu competențe recunoscute;</a:t>
            </a:r>
          </a:p>
          <a:p>
            <a:r>
              <a:rPr lang="ro-MD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Cercetările – </a:t>
            </a:r>
            <a:r>
              <a:rPr lang="ro-MD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prin procedee </a:t>
            </a:r>
            <a:r>
              <a:rPr lang="ro-MD" sz="28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tehnico-ştiinţifice</a:t>
            </a:r>
            <a:r>
              <a:rPr lang="ro-MD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</a:t>
            </a:r>
          </a:p>
          <a:p>
            <a:r>
              <a:rPr lang="ro-MD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o-MD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Cercetările – asupra obiectelor, fenomenelor, circumstanțelor, etc., aflate în legătură cauzală cu fapta investigată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215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expertiza judiciară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lnSpc>
                <a:spcPct val="107000"/>
              </a:lnSpc>
            </a:pPr>
            <a:r>
              <a:rPr lang="ro-RO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RO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cercetare </a:t>
            </a:r>
            <a:r>
              <a:rPr lang="ro-RO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ştiinţifico</a:t>
            </a:r>
            <a:r>
              <a:rPr lang="ro-RO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-practică, efectuată de o persoană competentă – „expert judiciar” asupra problemelor apărute în procesul de investigare a cauzei, pentru care sunt necesare „</a:t>
            </a:r>
            <a:r>
              <a:rPr lang="ro-RO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cunoştinţe</a:t>
            </a:r>
            <a:r>
              <a:rPr lang="ro-RO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speciale”. Obiectele expertizei judiciare sunt doar cele legate de cazul concret </a:t>
            </a:r>
            <a:r>
              <a:rPr lang="ro-RO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concluziile formulate de către expert asupra acestora, în urma cercetărilor efectuate, se referă doar la ele și la circumstanțele date cercetate.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55" y="438150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8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Expertiza </a:t>
            </a:r>
            <a:r>
              <a:rPr lang="ro-RO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judiciară – formă de ajutor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50670"/>
            <a:ext cx="8915400" cy="4260552"/>
          </a:xfrm>
        </p:spPr>
        <p:txBody>
          <a:bodyPr>
            <a:normAutofit/>
          </a:bodyPr>
          <a:lstStyle/>
          <a:p>
            <a:pPr algn="just"/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Expertiza judiciară nu se efectuează după bunul plac al expertului, ci doar în conformitate cu „</a:t>
            </a:r>
            <a:r>
              <a:rPr lang="ro-RO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metodica </a:t>
            </a:r>
            <a:r>
              <a:rPr lang="ro-RO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efectuare a expertizelor judiciare” </a:t>
            </a: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care presupune anumite etape de cercetare și obligă atât respectarea strictă a consecutivității lor, cât și a procedeelor și mijloacelor aplicate pentru aceste cercetări. </a:t>
            </a:r>
            <a:endParaRPr lang="ro-RO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Pentru fiecare specialitate de expertiză, în funcție de  obiectele și obiectivele concrete, în </a:t>
            </a: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metodici </a:t>
            </a: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sunt specificate atât particularitățile de examinare a obiectelor, a procedeelor </a:t>
            </a:r>
            <a:r>
              <a:rPr lang="ro-RO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arsenalului de metode de cercetare specifice, cât și a condițiilor de aplicare a mijloacelor tehnice speciale,  pentru realizarea obiectivelor scontate.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05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1" y="624110"/>
            <a:ext cx="10439400" cy="1280890"/>
          </a:xfrm>
        </p:spPr>
        <p:txBody>
          <a:bodyPr/>
          <a:lstStyle/>
          <a:p>
            <a:r>
              <a:rPr lang="ro-MD" dirty="0" smtClean="0">
                <a:solidFill>
                  <a:srgbClr val="FF0000"/>
                </a:solidFill>
              </a:rPr>
              <a:t>2</a:t>
            </a:r>
            <a:r>
              <a:rPr lang="ro-MD" dirty="0" smtClean="0"/>
              <a:t>  </a:t>
            </a:r>
            <a:r>
              <a:rPr lang="ro-MD" dirty="0" smtClean="0">
                <a:solidFill>
                  <a:srgbClr val="7030A0"/>
                </a:solidFill>
              </a:rPr>
              <a:t>CRITERIILE DE CLASIFICARE A EXPERTIZELOR JUDICIARE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760" y="1752600"/>
            <a:ext cx="10759440" cy="431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L.68/2016 </a:t>
            </a:r>
            <a:r>
              <a:rPr lang="ro-RO" sz="2400" dirty="0" smtClean="0"/>
              <a:t>Articolul </a:t>
            </a:r>
            <a:r>
              <a:rPr lang="ro-RO" sz="2400" dirty="0"/>
              <a:t>27. Clasificarea expertizelor judiciare </a:t>
            </a:r>
          </a:p>
          <a:p>
            <a:r>
              <a:rPr lang="ro-RO" sz="2400" dirty="0"/>
              <a:t>    (1) Expertizele judiciare se clasifică după următoarele criterii:</a:t>
            </a:r>
          </a:p>
          <a:p>
            <a:r>
              <a:rPr lang="ro-RO" sz="2400" dirty="0"/>
              <a:t>    a) consecutivitatea efectuării expertizelor; </a:t>
            </a:r>
          </a:p>
          <a:p>
            <a:r>
              <a:rPr lang="ro-RO" sz="2400" dirty="0"/>
              <a:t>    b) volumul cercetărilor;</a:t>
            </a:r>
          </a:p>
          <a:p>
            <a:r>
              <a:rPr lang="ro-RO" sz="2400" dirty="0"/>
              <a:t>    c) numărul de </a:t>
            </a:r>
            <a:r>
              <a:rPr lang="ro-RO" sz="2400" dirty="0" err="1"/>
              <a:t>experţi</a:t>
            </a:r>
            <a:r>
              <a:rPr lang="ro-RO" sz="2400" dirty="0"/>
              <a:t> care au participat la efectuarea cercetărilor; </a:t>
            </a:r>
          </a:p>
          <a:p>
            <a:r>
              <a:rPr lang="ro-RO" sz="2400" dirty="0"/>
              <a:t>    d) numărul de domenii </a:t>
            </a:r>
            <a:r>
              <a:rPr lang="ro-RO" sz="2400" dirty="0" err="1"/>
              <a:t>ştiinţifice</a:t>
            </a:r>
            <a:r>
              <a:rPr lang="ro-RO" sz="2400" dirty="0"/>
              <a:t> aplicate la efectuarea expertizei.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63870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4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5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6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7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8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644</Words>
  <Application>Microsoft Office PowerPoint</Application>
  <PresentationFormat>Широкоэкранный</PresentationFormat>
  <Paragraphs>54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Algerian</vt:lpstr>
      <vt:lpstr>Arial</vt:lpstr>
      <vt:lpstr>Calibri</vt:lpstr>
      <vt:lpstr>Century Gothic</vt:lpstr>
      <vt:lpstr>Garamond</vt:lpstr>
      <vt:lpstr>Times New Roman</vt:lpstr>
      <vt:lpstr>Wingdings 3</vt:lpstr>
      <vt:lpstr>Легкий дым</vt:lpstr>
      <vt:lpstr>1_Легкий дым</vt:lpstr>
      <vt:lpstr>2_Легкий дым</vt:lpstr>
      <vt:lpstr>3_Легкий дым</vt:lpstr>
      <vt:lpstr>4_Легкий дым</vt:lpstr>
      <vt:lpstr>5_Легкий дым</vt:lpstr>
      <vt:lpstr>6_Легкий дым</vt:lpstr>
      <vt:lpstr>7_Легкий дым</vt:lpstr>
      <vt:lpstr>8_Легкий дым</vt:lpstr>
      <vt:lpstr>Centrul Național de Expertize Judiciare  </vt:lpstr>
      <vt:lpstr>Презентация PowerPoint</vt:lpstr>
      <vt:lpstr>Expertiza judiciară, noțiuni generale</vt:lpstr>
      <vt:lpstr>Презентация PowerPoint</vt:lpstr>
      <vt:lpstr>Scopul expertizei</vt:lpstr>
      <vt:lpstr>Expertiză-cercetare, examinare</vt:lpstr>
      <vt:lpstr>„expertiza judiciară” </vt:lpstr>
      <vt:lpstr>Expertiza judiciară – formă de ajutor</vt:lpstr>
      <vt:lpstr>2  CRITERIILE DE CLASIFICARE A EXPERTIZELOR JUDICIARE</vt:lpstr>
      <vt:lpstr>CRITERIILE DE CLASIFICARE A EXPERTIZELOR JUDICIARE</vt:lpstr>
      <vt:lpstr>3  Aspecte contemporane privind expertiza complexă. </vt:lpstr>
      <vt:lpstr>CARACTERISTICILE DE BAZĂ ALE EJC</vt:lpstr>
      <vt:lpstr>CARACTERISTICILE DE BAZĂ ALE EJC</vt:lpstr>
      <vt:lpstr>                  Sfârșit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Centrul Național de Expertize Judiciare  </dc:title>
  <dc:creator>Olga</dc:creator>
  <cp:lastModifiedBy>Olga</cp:lastModifiedBy>
  <cp:revision>2</cp:revision>
  <dcterms:created xsi:type="dcterms:W3CDTF">2017-11-07T12:11:38Z</dcterms:created>
  <dcterms:modified xsi:type="dcterms:W3CDTF">2017-11-07T12:26:32Z</dcterms:modified>
</cp:coreProperties>
</file>