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10"/>
  </p:notesMasterIdLst>
  <p:handoutMasterIdLst>
    <p:handoutMasterId r:id="rId11"/>
  </p:handoutMasterIdLst>
  <p:sldIdLst>
    <p:sldId id="437" r:id="rId2"/>
    <p:sldId id="442" r:id="rId3"/>
    <p:sldId id="459" r:id="rId4"/>
    <p:sldId id="467" r:id="rId5"/>
    <p:sldId id="468" r:id="rId6"/>
    <p:sldId id="469" r:id="rId7"/>
    <p:sldId id="470" r:id="rId8"/>
    <p:sldId id="457" r:id="rId9"/>
  </p:sldIdLst>
  <p:sldSz cx="9144000" cy="6858000" type="screen4x3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FDE"/>
    <a:srgbClr val="00FF00"/>
    <a:srgbClr val="FF9900"/>
    <a:srgbClr val="003296"/>
    <a:srgbClr val="FFA54B"/>
    <a:srgbClr val="FFAD5B"/>
    <a:srgbClr val="FFCC00"/>
    <a:srgbClr val="CCCCFF"/>
    <a:srgbClr val="FFCC99"/>
    <a:srgbClr val="FFCC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31" autoAdjust="0"/>
    <p:restoredTop sz="92629" autoAdjust="0"/>
  </p:normalViewPr>
  <p:slideViewPr>
    <p:cSldViewPr>
      <p:cViewPr varScale="1">
        <p:scale>
          <a:sx n="100" d="100"/>
          <a:sy n="100" d="100"/>
        </p:scale>
        <p:origin x="-4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652" y="90"/>
      </p:cViewPr>
      <p:guideLst>
        <p:guide orient="horz" pos="3126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C53DFCE-9466-4B56-B824-358B409772B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="" xmlns:p14="http://schemas.microsoft.com/office/powerpoint/2010/main" val="720888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5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noProof="0" smtClean="0"/>
              <a:t>Click to edit Master text styles</a:t>
            </a:r>
          </a:p>
          <a:p>
            <a:pPr lvl="1"/>
            <a:r>
              <a:rPr lang="en-US" altLang="ru-RU" noProof="0" smtClean="0"/>
              <a:t>Second level</a:t>
            </a:r>
          </a:p>
          <a:p>
            <a:pPr lvl="2"/>
            <a:r>
              <a:rPr lang="en-US" altLang="ru-RU" noProof="0" smtClean="0"/>
              <a:t>Third level</a:t>
            </a:r>
          </a:p>
          <a:p>
            <a:pPr lvl="3"/>
            <a:r>
              <a:rPr lang="en-US" altLang="ru-RU" noProof="0" smtClean="0"/>
              <a:t>Fourth level</a:t>
            </a:r>
          </a:p>
          <a:p>
            <a:pPr lvl="4"/>
            <a:r>
              <a:rPr lang="en-US" altLang="ru-RU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5562992B-EA12-4BD6-A2C6-A3EEB57FA54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="" xmlns:p14="http://schemas.microsoft.com/office/powerpoint/2010/main" val="337262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3B2FDA-4632-48CA-B190-F55B7CDAA816}" type="slidenum">
              <a:rPr lang="en-US" altLang="ru-RU"/>
              <a:pPr/>
              <a:t>1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2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3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4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5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6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7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en-US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53DD28-61D6-47C4-A6C3-9380031B7D58}" type="slidenum">
              <a:rPr lang="en-US" altLang="ru-RU"/>
              <a:pPr/>
              <a:t>8</a:t>
            </a:fld>
            <a:endParaRPr lang="en-US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157EAB-93AC-467F-B363-B3316F2B087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0478E-09D7-4358-BCA8-C25B7A78BB9D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8DA4DC89-3291-45BC-9ADB-8C9210EE014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D514F-9449-4755-A246-55B74288A9C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C9966B0A-DC0F-487E-ACCD-59B5CF4DE286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93250-3278-48C7-BBD9-2397344764F0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C34F4-60E0-41E7-B01C-AAD3866324F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4BAE2-DD95-4EB4-805C-D8F3401F8AD4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AA969-8210-47B2-A5C7-B78834D19D8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1A7F3-23D4-4DDF-8B54-049177EAF0A5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B54AC-C307-4FBD-B819-9C8097B7B59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fld id="{3F6835E6-1D42-4239-8253-0B5AE5D519F7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0" r:id="rId2"/>
    <p:sldLayoutId id="2147483968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9" r:id="rId9"/>
    <p:sldLayoutId id="2147483966" r:id="rId10"/>
    <p:sldLayoutId id="21474839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Verdana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6215106" cy="607995"/>
          </a:xfrm>
          <a:solidFill>
            <a:srgbClr val="FFFF00">
              <a:alpha val="66000"/>
            </a:srgbClr>
          </a:solidFill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ru-RU" sz="2800" cap="none" dirty="0" err="1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Centrul</a:t>
            </a:r>
            <a:r>
              <a:rPr lang="en-US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 Na</a:t>
            </a:r>
            <a:r>
              <a:rPr lang="ro-RO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țional de </a:t>
            </a:r>
            <a:r>
              <a:rPr lang="en-US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E</a:t>
            </a:r>
            <a:r>
              <a:rPr lang="ro-RO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xpertize </a:t>
            </a:r>
            <a:r>
              <a:rPr lang="en-US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J</a:t>
            </a:r>
            <a:r>
              <a:rPr lang="ro-RO" altLang="ru-RU" sz="2800" cap="none" dirty="0" smtClean="0">
                <a:solidFill>
                  <a:srgbClr val="FFCC66"/>
                </a:solidFill>
                <a:latin typeface="Garamond" pitchFamily="18" charset="0"/>
                <a:cs typeface="Times New Roman" pitchFamily="18" charset="0"/>
              </a:rPr>
              <a:t>udiciare</a:t>
            </a:r>
            <a:endParaRPr lang="ru-RU" sz="2800" cap="none" dirty="0">
              <a:latin typeface="Garamond" pitchFamily="18" charset="0"/>
            </a:endParaRPr>
          </a:p>
        </p:txBody>
      </p:sp>
      <p:sp>
        <p:nvSpPr>
          <p:cNvPr id="10" name="Пятно 2 9"/>
          <p:cNvSpPr/>
          <p:nvPr/>
        </p:nvSpPr>
        <p:spPr>
          <a:xfrm>
            <a:off x="285720" y="5715016"/>
            <a:ext cx="1500197" cy="857257"/>
          </a:xfrm>
          <a:prstGeom prst="irregularSeal2">
            <a:avLst/>
          </a:prstGeom>
          <a:gradFill>
            <a:gsLst>
              <a:gs pos="42000">
                <a:srgbClr val="00B0F0">
                  <a:alpha val="49000"/>
                </a:srgbClr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214290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72396" y="5929330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1643050"/>
            <a:ext cx="6858048" cy="3935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r>
              <a:rPr lang="ro-RO" alt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Efim Obreja</a:t>
            </a:r>
            <a:endParaRPr lang="en-US" altLang="ru-RU" sz="32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endParaRPr lang="ro-RO" sz="2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endParaRPr lang="en-US" sz="2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pPr algn="ctr"/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Expertiza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judiciar</a:t>
            </a:r>
            <a:r>
              <a:rPr lang="ro-RO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ă a materialelor și substanțelor: particularități</a:t>
            </a:r>
            <a:endParaRPr lang="ro-RO" sz="36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endParaRPr lang="ro-RO" sz="2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endParaRPr lang="ro-RO" sz="4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pPr algn="ctr"/>
            <a:r>
              <a:rPr lang="ro-RO" altLang="ru-RU" sz="2400" b="1" dirty="0" smtClean="0">
                <a:solidFill>
                  <a:srgbClr val="0070C0"/>
                </a:solidFill>
                <a:cs typeface="Times New Roman" pitchFamily="18" charset="0"/>
              </a:rPr>
              <a:t>INJ  20.10.2017</a:t>
            </a:r>
            <a:endParaRPr lang="ru-RU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285720" y="214290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85720" y="1071546"/>
            <a:ext cx="8286808" cy="428628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 fontScale="92500" lnSpcReduction="10000"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Nomenclatorul expertizelor judiciar</a:t>
            </a:r>
            <a:r>
              <a:rPr lang="en-US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– </a:t>
            </a:r>
            <a:endParaRPr lang="ro-RO" sz="26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HG 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nr.195 din 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24.03.2017</a:t>
            </a: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ro-RO" sz="26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domeniul expertizei judiciare;</a:t>
            </a:r>
            <a:endParaRPr lang="ro-RO" sz="26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genul expertizei judiciare;</a:t>
            </a: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specialitatea expertizei judiciare;</a:t>
            </a:r>
          </a:p>
          <a:p>
            <a:pPr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posibilitățile expertizei:</a:t>
            </a:r>
          </a:p>
          <a:p>
            <a:pPr marL="360000"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scopul;</a:t>
            </a:r>
          </a:p>
          <a:p>
            <a:pPr marL="360000" lvl="0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o-RO" sz="2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problemele rezolvate.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072330" y="285728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6" name="Пятно 2 5"/>
          <p:cNvSpPr/>
          <p:nvPr/>
        </p:nvSpPr>
        <p:spPr>
          <a:xfrm>
            <a:off x="285720" y="5715016"/>
            <a:ext cx="1500197" cy="857257"/>
          </a:xfrm>
          <a:prstGeom prst="irregularSeal2">
            <a:avLst/>
          </a:prstGeom>
          <a:gradFill>
            <a:gsLst>
              <a:gs pos="42000">
                <a:srgbClr val="00B0F0">
                  <a:alpha val="49000"/>
                </a:srgbClr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Куб 6"/>
          <p:cNvSpPr/>
          <p:nvPr/>
        </p:nvSpPr>
        <p:spPr>
          <a:xfrm rot="3072810">
            <a:off x="7178239" y="5531079"/>
            <a:ext cx="860196" cy="867299"/>
          </a:xfrm>
          <a:prstGeom prst="cube">
            <a:avLst>
              <a:gd name="adj" fmla="val 39046"/>
            </a:avLst>
          </a:prstGeom>
          <a:gradFill flip="none" rotWithShape="1">
            <a:gsLst>
              <a:gs pos="33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14282" y="142852"/>
            <a:ext cx="8786874" cy="65722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 fontScale="77500" lnSpcReduction="20000"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Domeniul expertizei judiciare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Chimico-criminalistic;</a:t>
            </a:r>
            <a:endParaRPr lang="ro-RO" sz="26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Genul expertizei judiciare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 11. Expertiza materialelor și a substanțelor;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Specialitatea expertizei judiciare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11.01. Examinarea substanțelor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narcotice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(drogurilor), psihotrope și a precursorilor;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11.02. Examinarea substanțelor de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marcare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a obiectelor aflate sub control special;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11.03. Examinarea produselor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petroliere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și a lubrifianților;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11.04.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metalelor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aliajelor și a articolelor fabricate din ele;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11.05.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lacurilor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vopselelor și acoperirilor de vopsea;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11.06.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fibrelor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materialelor fibroase și a produselor acestora de ardere;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11.07.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sticlei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ceramicii și a articolelor fabricate din ele;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11.08. Examinarea materialelor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polimerice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și a cauciucurilor;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11.09. Examinarea criminalistică a lichidelor ce conțin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alcool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11.10.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materialelor documentelor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și a scrisului;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11.11. Examinarea urmelor secundare ale tragerii și 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produselor împușcăturii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11.12. Examinarea substanțelor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explozive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a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produselor și a urmelor de explozii;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11.13. Examinarea substanțelor de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proveniență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solului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11.14. Examinarea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inscripțiilor de marcare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, a urmelor de ștanțare și refacere a inscripțiilor pe obiecte;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11.15. Examinarea substanțelor </a:t>
            </a:r>
            <a:r>
              <a:rPr lang="ro-RO" sz="2300" b="1" u="sng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necunoscute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altLang="ru-RU" sz="2300" b="1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FF99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8148" y="142852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6357958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14282" y="142852"/>
            <a:ext cx="8786874" cy="65722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 fontScale="92500"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Specialitatea expertizei judiciare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11.01. Examinarea substanțelor narcotice (drogurilor), psihotrope și a precursorilor;</a:t>
            </a:r>
          </a:p>
          <a:p>
            <a:r>
              <a:rPr lang="ro-RO" sz="2400" b="1" dirty="0" smtClean="0"/>
              <a:t>SCOP: </a:t>
            </a:r>
            <a:r>
              <a:rPr lang="ro-RO" sz="2400" dirty="0" smtClean="0"/>
              <a:t>Examinarea substanţelor narcotice (drogurilor), psihotrope şi a precursorilor în scopul depistării, stabilirii şi identificării lor, aprecierii masei.</a:t>
            </a:r>
            <a:endParaRPr lang="ru-RU" sz="2400" dirty="0" smtClean="0"/>
          </a:p>
          <a:p>
            <a:r>
              <a:rPr lang="ro-RO" sz="2400" b="1" dirty="0" smtClean="0"/>
              <a:t>PROBLEME REZOLVATE:</a:t>
            </a:r>
            <a:endParaRPr lang="ru-RU" sz="2400" b="1" dirty="0" smtClean="0"/>
          </a:p>
          <a:p>
            <a:r>
              <a:rPr lang="ro-RO" sz="2400" dirty="0" smtClean="0"/>
              <a:t>Examinarea substanţelor narcotice (drogurilor) şi psihotrope de origine vegetală</a:t>
            </a:r>
            <a:endParaRPr lang="ru-RU" sz="2400" dirty="0" smtClean="0"/>
          </a:p>
          <a:p>
            <a:r>
              <a:rPr lang="ro-RO" sz="2400" dirty="0" smtClean="0"/>
              <a:t>- stabilirea naturii substanţei;</a:t>
            </a:r>
            <a:endParaRPr lang="ru-RU" sz="2400" dirty="0" smtClean="0"/>
          </a:p>
          <a:p>
            <a:r>
              <a:rPr lang="ro-RO" sz="2400" dirty="0" smtClean="0"/>
              <a:t>- stabilirea modului şi tehnologiei de producere şi a altor caracteristici ale substanţei fabricate artizanal;</a:t>
            </a:r>
            <a:endParaRPr lang="ru-RU" sz="2400" dirty="0" smtClean="0"/>
          </a:p>
          <a:p>
            <a:r>
              <a:rPr lang="ro-RO" sz="2400" dirty="0" smtClean="0"/>
              <a:t>- stabilirea apartenenţei de gen şi grup a substanţelor narcotice (drogurilor) şi psihotrope de origine vegetală;</a:t>
            </a:r>
            <a:endParaRPr lang="ru-RU" sz="2400" dirty="0" smtClean="0"/>
          </a:p>
          <a:p>
            <a:r>
              <a:rPr lang="ro-RO" sz="2400" dirty="0" smtClean="0"/>
              <a:t>- stabilirea identităţii substanţei narcotice (drogurilor) în masa concretă a substanţei narcotice (drogurilor), după părţile separate;</a:t>
            </a:r>
            <a:endParaRPr lang="ru-RU" sz="2400" dirty="0" smtClean="0"/>
          </a:p>
          <a:p>
            <a:r>
              <a:rPr lang="ro-RO" sz="2400" dirty="0" smtClean="0"/>
              <a:t>- stabilirea provenienţei substanţei narcotice (drogurilor) de origine vegetală (provenienţei comune a mai multor probe: locul de cultivare, păstrare, fabricare etc.);</a:t>
            </a:r>
            <a:endParaRPr lang="ru-RU" sz="2400" dirty="0" smtClean="0"/>
          </a:p>
          <a:p>
            <a:r>
              <a:rPr lang="ro-RO" sz="2400" dirty="0" smtClean="0"/>
              <a:t>- altele asemenea. </a:t>
            </a:r>
            <a:endParaRPr lang="ro-RO" sz="23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8148" y="142852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6357958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14282" y="142852"/>
            <a:ext cx="8786874" cy="65722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Specialitatea expertizei judiciare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11.02. Examinarea substanțelor de marcare a obiectelor aflate sub control special;</a:t>
            </a:r>
          </a:p>
          <a:p>
            <a:r>
              <a:rPr lang="ro-RO" sz="2200" b="1" dirty="0" smtClean="0"/>
              <a:t>SCOP: </a:t>
            </a:r>
            <a:r>
              <a:rPr lang="ro-RO" sz="2200" dirty="0" smtClean="0"/>
              <a:t>Examinarea substanţelor de marcare a obiectelor aflate sub control special în scopul depistării şi comparării lor.</a:t>
            </a:r>
            <a:endParaRPr lang="ru-RU" sz="2200" dirty="0" smtClean="0"/>
          </a:p>
          <a:p>
            <a:r>
              <a:rPr lang="ro-RO" sz="2200" b="1" dirty="0" smtClean="0"/>
              <a:t>PROBLEME REZOLVATE:</a:t>
            </a:r>
            <a:endParaRPr lang="ru-RU" sz="2200" b="1" dirty="0" smtClean="0"/>
          </a:p>
          <a:p>
            <a:r>
              <a:rPr lang="ro-RO" sz="2200" dirty="0" smtClean="0"/>
              <a:t>- stabilirea prezenţei pe obiecte  purtătoare a substanţelor chimice speciale (de marcaj);</a:t>
            </a:r>
            <a:endParaRPr lang="ru-RU" sz="2200" dirty="0" smtClean="0"/>
          </a:p>
          <a:p>
            <a:r>
              <a:rPr lang="ro-RO" sz="2200" dirty="0" smtClean="0"/>
              <a:t>- stabilirea prezenţei pe obiecte a înscrisurilor latente, executate cu substanţe de marcaj;</a:t>
            </a:r>
            <a:endParaRPr lang="ru-RU" sz="2200" dirty="0" smtClean="0"/>
          </a:p>
          <a:p>
            <a:pPr>
              <a:buFontTx/>
              <a:buChar char="-"/>
            </a:pPr>
            <a:r>
              <a:rPr lang="ro-RO" sz="2200" dirty="0" smtClean="0"/>
              <a:t> examinarea comparativă a urmelor de substanţe speciale/de marcaj, depistate pe obiectele purtătoare şi a mostrelor, în scopul atribuirii lor la aceeaşi clasă (gen, grup) cu cele prezentate în calitate de mostre;</a:t>
            </a:r>
          </a:p>
          <a:p>
            <a:pPr>
              <a:buFontTx/>
              <a:buChar char="-"/>
            </a:pPr>
            <a:r>
              <a:rPr lang="ro-RO" sz="2200" dirty="0" smtClean="0"/>
              <a:t> stabilirea mecanismului de formare a urmelor de depunere pe obiecte, a substanţelor de marcaj şi a proprietăţilor adezive ale acestora;</a:t>
            </a:r>
          </a:p>
          <a:p>
            <a:pPr>
              <a:buFontTx/>
              <a:buChar char="-"/>
            </a:pPr>
            <a:r>
              <a:rPr lang="ro-RO" sz="2200" dirty="0" smtClean="0"/>
              <a:t> stabilirea prezenţei contactului anumitor obiecte cu substanţe de marcaj;</a:t>
            </a:r>
            <a:endParaRPr lang="ru-RU" sz="2200" dirty="0" smtClean="0"/>
          </a:p>
          <a:p>
            <a:r>
              <a:rPr lang="ro-RO" sz="2200" dirty="0" smtClean="0"/>
              <a:t>- altele asemenea.</a:t>
            </a:r>
            <a:endParaRPr kumimoji="0" lang="en-US" altLang="ru-RU" sz="2200" b="1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FF99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8148" y="142852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6357958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14282" y="142852"/>
            <a:ext cx="8786874" cy="65722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numirea unei expertize judiciare a materialelor și substanțelor se va ține cont de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tipul, genul de materiale, substanțe;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aspectul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substanțelor, starea de agregare: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- solide, lichide, gazoase;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- bucăți de obiecte, prafuri, materiale vegetale etc.;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- cantități mari sau microurme;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necesitatea asigurării integrității obiectelor supuse examinării: 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ridicarea și ambalarea corectă: ambalarea separată a obiectelor și mostrelor, ambalaje </a:t>
            </a: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duble, curate, neutre; </a:t>
            </a:r>
            <a:endParaRPr lang="ro-RO" sz="23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prevenirea unui contact între obiectele examinate și mostre: vopsea, fibre, coloranți de marcare, produse petroliere etc.;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</a:t>
            </a: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ridicarea și examinarea </a:t>
            </a: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timp: substanțe de origine vegetală, microfibre, vopsea, produse petroliere</a:t>
            </a: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RO" sz="23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8148" y="642918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6357958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214282" y="142852"/>
            <a:ext cx="8786874" cy="65722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vert="horz" lIns="45720" tIns="0" rIns="45720" bIns="0" rtlCol="0" anchor="ctr" anchorCtr="0">
            <a:normAutofit/>
          </a:bodyPr>
          <a:lstStyle/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numirea unei expertize judiciare a materialelor și substanțelor se va ține cont de</a:t>
            </a:r>
            <a:r>
              <a:rPr lang="ro-RO" sz="26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necesitatea 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asigurării securității persoanelor: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substanțe nocive, agresive: acizi, mercur metalic etc.;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substanțe explozibile;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substanțe ce colorează, murdăresc;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- substanțe ușor inflamabile: petrol, alcool, solvenți etc.;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necesitatea prezentării obiectelor și mostrelor de comparație;</a:t>
            </a:r>
          </a:p>
          <a:p>
            <a:pPr lvl="0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 întrebările înaintate expertului: </a:t>
            </a:r>
            <a:r>
              <a:rPr lang="ro-RO" sz="23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doar întrebările necesare</a:t>
            </a:r>
            <a:r>
              <a:rPr lang="ro-RO" sz="2300" b="1" dirty="0" smtClean="0">
                <a:solidFill>
                  <a:srgbClr val="003296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endParaRPr lang="ro-RO" sz="2000" b="1" dirty="0" smtClean="0"/>
          </a:p>
          <a:p>
            <a:r>
              <a:rPr lang="ro-RO" sz="2000" b="1" dirty="0" smtClean="0">
                <a:latin typeface="Arial" pitchFamily="34" charset="0"/>
                <a:cs typeface="Arial" pitchFamily="34" charset="0"/>
              </a:rPr>
              <a:t>HG n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r.194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din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24.03.2017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aprobarea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tarifelor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serviciile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expertiză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judiciară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și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extrajudiciară</a:t>
            </a:r>
            <a:endParaRPr lang="ro-RO" sz="2000" b="1" dirty="0" smtClean="0">
              <a:latin typeface="Arial" pitchFamily="34" charset="0"/>
              <a:cs typeface="Arial" pitchFamily="34" charset="0"/>
            </a:endParaRPr>
          </a:p>
          <a:p>
            <a:endParaRPr lang="ro-RO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Simplă          - 1120  –  5040 lei;</a:t>
            </a:r>
          </a:p>
          <a:p>
            <a:pPr>
              <a:buFontTx/>
              <a:buChar char="-"/>
            </a:pP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Medie            - 2100 – 12600 lei;</a:t>
            </a:r>
          </a:p>
          <a:p>
            <a:pPr>
              <a:buFontTx/>
              <a:buChar char="-"/>
            </a:pP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Complicată   - 4200 – 25200 lei.</a:t>
            </a:r>
            <a:endParaRPr lang="ro-RO" sz="2300" b="1" dirty="0" smtClean="0">
              <a:solidFill>
                <a:srgbClr val="00329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8148" y="642918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7643834" y="6357958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7500958" y="214290"/>
            <a:ext cx="1357322" cy="405258"/>
          </a:xfrm>
          <a:prstGeom prst="rect">
            <a:avLst/>
          </a:prstGeom>
          <a:gradFill flip="none" rotWithShape="1">
            <a:gsLst>
              <a:gs pos="54000">
                <a:srgbClr val="FFFF00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b" anchorCtr="0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CNEJ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70C0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57158" y="1071546"/>
            <a:ext cx="8001056" cy="450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Expertul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ro-RO" alt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refuză 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 a efectua expertiza 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judiciară sau 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 a face concluzii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ro-RO" alt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prezintă 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raportul de expertiză cu imposibilitatea de a prezenta răspuns la întrebări sau de a prezenta concluzii</a:t>
            </a: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ro-RO" alt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3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r>
              <a:rPr lang="ro-RO" altLang="ru-R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prezintă raportul de expertiză cu răspunsurile la întrebările soluționate.</a:t>
            </a:r>
            <a:endParaRPr lang="ro-RO" alt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715272" y="6215082"/>
            <a:ext cx="1143008" cy="428628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>
            <a:solidFill>
              <a:srgbClr val="FFFF00"/>
            </a:solidFill>
          </a:ln>
        </p:spPr>
        <p:txBody>
          <a:bodyPr vert="horz" lIns="45720" tIns="0" rIns="45720" bIns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CNEJ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8090</TotalTime>
  <Words>826</Words>
  <Application>Microsoft Office PowerPoint</Application>
  <PresentationFormat>Экран (4:3)</PresentationFormat>
  <Paragraphs>111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Centrul Național de Expertize Judiciare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TRANSPARENCY_INT_MOLDOVA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IANA</dc:creator>
  <cp:lastModifiedBy>SEWEN</cp:lastModifiedBy>
  <cp:revision>713</cp:revision>
  <dcterms:created xsi:type="dcterms:W3CDTF">2009-02-12T12:58:22Z</dcterms:created>
  <dcterms:modified xsi:type="dcterms:W3CDTF">2017-10-20T05:39:08Z</dcterms:modified>
</cp:coreProperties>
</file>