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4"/>
  </p:notesMasterIdLst>
  <p:handoutMasterIdLst>
    <p:handoutMasterId r:id="rId15"/>
  </p:handoutMasterIdLst>
  <p:sldIdLst>
    <p:sldId id="437" r:id="rId2"/>
    <p:sldId id="459" r:id="rId3"/>
    <p:sldId id="474" r:id="rId4"/>
    <p:sldId id="457" r:id="rId5"/>
    <p:sldId id="467" r:id="rId6"/>
    <p:sldId id="472" r:id="rId7"/>
    <p:sldId id="471" r:id="rId8"/>
    <p:sldId id="473" r:id="rId9"/>
    <p:sldId id="475" r:id="rId10"/>
    <p:sldId id="469" r:id="rId11"/>
    <p:sldId id="470" r:id="rId12"/>
    <p:sldId id="477" r:id="rId13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FF9900"/>
    <a:srgbClr val="007FDE"/>
    <a:srgbClr val="00FF00"/>
    <a:srgbClr val="FFA54B"/>
    <a:srgbClr val="FFAD5B"/>
    <a:srgbClr val="FFCC00"/>
    <a:srgbClr val="CCCCFF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92629" autoAdjust="0"/>
  </p:normalViewPr>
  <p:slideViewPr>
    <p:cSldViewPr>
      <p:cViewPr varScale="1">
        <p:scale>
          <a:sx n="79" d="100"/>
          <a:sy n="79" d="100"/>
        </p:scale>
        <p:origin x="10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652" y="9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C53DFCE-9466-4B56-B824-358B409772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0888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562992B-EA12-4BD6-A2C6-A3EEB57FA5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2629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3B2FDA-4632-48CA-B190-F55B7CDAA816}" type="slidenum">
              <a:rPr lang="en-US" altLang="ru-RU"/>
              <a:pPr/>
              <a:t>1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3DD28-61D6-47C4-A6C3-9380031B7D58}" type="slidenum">
              <a:rPr lang="en-US" altLang="ru-RU"/>
              <a:pPr/>
              <a:t>10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3DD28-61D6-47C4-A6C3-9380031B7D58}" type="slidenum">
              <a:rPr lang="en-US" altLang="ru-RU"/>
              <a:pPr/>
              <a:t>11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3DD28-61D6-47C4-A6C3-9380031B7D58}" type="slidenum">
              <a:rPr lang="en-US" altLang="ru-RU"/>
              <a:pPr/>
              <a:t>12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3DD28-61D6-47C4-A6C3-9380031B7D58}" type="slidenum">
              <a:rPr lang="en-US" altLang="ru-RU"/>
              <a:pPr/>
              <a:t>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3DD28-61D6-47C4-A6C3-9380031B7D58}" type="slidenum">
              <a:rPr lang="en-US" altLang="ru-RU"/>
              <a:pPr/>
              <a:t>3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3DD28-61D6-47C4-A6C3-9380031B7D58}" type="slidenum">
              <a:rPr lang="en-US" altLang="ru-RU"/>
              <a:pPr/>
              <a:t>4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3DD28-61D6-47C4-A6C3-9380031B7D58}" type="slidenum">
              <a:rPr lang="en-US" altLang="ru-RU"/>
              <a:pPr/>
              <a:t>5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3DD28-61D6-47C4-A6C3-9380031B7D58}" type="slidenum">
              <a:rPr lang="en-US" altLang="ru-RU"/>
              <a:pPr/>
              <a:t>6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3DD28-61D6-47C4-A6C3-9380031B7D58}" type="slidenum">
              <a:rPr lang="en-US" altLang="ru-RU"/>
              <a:pPr/>
              <a:t>7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3DD28-61D6-47C4-A6C3-9380031B7D58}" type="slidenum">
              <a:rPr lang="en-US" altLang="ru-RU"/>
              <a:pPr/>
              <a:t>8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3DD28-61D6-47C4-A6C3-9380031B7D58}" type="slidenum">
              <a:rPr lang="en-US" altLang="ru-RU"/>
              <a:pPr/>
              <a:t>9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alt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alt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157EAB-93AC-467F-B363-B3316F2B087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78E-09D7-4358-BCA8-C25B7A78BB9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8DA4DC89-3291-45BC-9ADB-8C9210EE014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D514F-9449-4755-A246-55B74288A9C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C9966B0A-DC0F-487E-ACCD-59B5CF4DE28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93250-3278-48C7-BBD9-2397344764F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C34F4-60E0-41E7-B01C-AAD3866324F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4BAE2-DD95-4EB4-805C-D8F3401F8AD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AA969-8210-47B2-A5C7-B78834D19D8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1A7F3-23D4-4DDF-8B54-049177EAF0A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B54AC-C307-4FBD-B819-9C8097B7B59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</a:defRPr>
            </a:lvl1pPr>
          </a:lstStyle>
          <a:p>
            <a:fld id="{3F6835E6-1D42-4239-8253-0B5AE5D519F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0" r:id="rId2"/>
    <p:sldLayoutId id="2147483968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9" r:id="rId9"/>
    <p:sldLayoutId id="2147483966" r:id="rId10"/>
    <p:sldLayoutId id="21474839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Verdana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6215106" cy="607995"/>
          </a:xfrm>
          <a:solidFill>
            <a:srgbClr val="FFFF00">
              <a:alpha val="66000"/>
            </a:srgbClr>
          </a:solidFill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sz="2800" cap="none" dirty="0" err="1" smtClean="0">
                <a:solidFill>
                  <a:srgbClr val="FFCC66"/>
                </a:solidFill>
                <a:latin typeface="Garamond" pitchFamily="18" charset="0"/>
                <a:cs typeface="Times New Roman" pitchFamily="18" charset="0"/>
              </a:rPr>
              <a:t>Centrul</a:t>
            </a:r>
            <a:r>
              <a:rPr lang="en-US" altLang="ru-RU" sz="2800" cap="none" dirty="0" smtClean="0">
                <a:solidFill>
                  <a:srgbClr val="FFCC66"/>
                </a:solidFill>
                <a:latin typeface="Garamond" pitchFamily="18" charset="0"/>
                <a:cs typeface="Times New Roman" pitchFamily="18" charset="0"/>
              </a:rPr>
              <a:t> Na</a:t>
            </a:r>
            <a:r>
              <a:rPr lang="ro-RO" altLang="ru-RU" sz="2800" cap="none" dirty="0" smtClean="0">
                <a:solidFill>
                  <a:srgbClr val="FFCC66"/>
                </a:solidFill>
                <a:latin typeface="Garamond" pitchFamily="18" charset="0"/>
                <a:cs typeface="Times New Roman" pitchFamily="18" charset="0"/>
              </a:rPr>
              <a:t>țional de </a:t>
            </a:r>
            <a:r>
              <a:rPr lang="en-US" altLang="ru-RU" sz="2800" cap="none" dirty="0" smtClean="0">
                <a:solidFill>
                  <a:srgbClr val="FFCC66"/>
                </a:solidFill>
                <a:latin typeface="Garamond" pitchFamily="18" charset="0"/>
                <a:cs typeface="Times New Roman" pitchFamily="18" charset="0"/>
              </a:rPr>
              <a:t>E</a:t>
            </a:r>
            <a:r>
              <a:rPr lang="ro-RO" altLang="ru-RU" sz="2800" cap="none" dirty="0" smtClean="0">
                <a:solidFill>
                  <a:srgbClr val="FFCC66"/>
                </a:solidFill>
                <a:latin typeface="Garamond" pitchFamily="18" charset="0"/>
                <a:cs typeface="Times New Roman" pitchFamily="18" charset="0"/>
              </a:rPr>
              <a:t>xpertize </a:t>
            </a:r>
            <a:r>
              <a:rPr lang="en-US" altLang="ru-RU" sz="2800" cap="none" dirty="0" smtClean="0">
                <a:solidFill>
                  <a:srgbClr val="FFCC66"/>
                </a:solidFill>
                <a:latin typeface="Garamond" pitchFamily="18" charset="0"/>
                <a:cs typeface="Times New Roman" pitchFamily="18" charset="0"/>
              </a:rPr>
              <a:t>J</a:t>
            </a:r>
            <a:r>
              <a:rPr lang="ro-RO" altLang="ru-RU" sz="2800" cap="none" dirty="0" smtClean="0">
                <a:solidFill>
                  <a:srgbClr val="FFCC66"/>
                </a:solidFill>
                <a:latin typeface="Garamond" pitchFamily="18" charset="0"/>
                <a:cs typeface="Times New Roman" pitchFamily="18" charset="0"/>
              </a:rPr>
              <a:t>udiciare</a:t>
            </a:r>
            <a:endParaRPr lang="ru-RU" sz="2800" cap="none" dirty="0">
              <a:latin typeface="Garamond" pitchFamily="18" charset="0"/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285720" y="5715016"/>
            <a:ext cx="1500197" cy="857257"/>
          </a:xfrm>
          <a:prstGeom prst="irregularSeal2">
            <a:avLst/>
          </a:prstGeom>
          <a:gradFill>
            <a:gsLst>
              <a:gs pos="42000">
                <a:srgbClr val="00B0F0">
                  <a:alpha val="49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43834" y="214290"/>
            <a:ext cx="1143008" cy="4286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CNEJ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72396" y="5929330"/>
            <a:ext cx="1357322" cy="405258"/>
          </a:xfrm>
          <a:prstGeom prst="rect">
            <a:avLst/>
          </a:prstGeom>
          <a:gradFill flip="none" rotWithShape="1">
            <a:gsLst>
              <a:gs pos="54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CNEJ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643050"/>
            <a:ext cx="6858048" cy="424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o-RO" alt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Efim Obreja</a:t>
            </a:r>
            <a:endParaRPr lang="en-US" altLang="ru-RU" sz="32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endParaRPr lang="ro-RO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Expertiza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judiciar</a:t>
            </a:r>
            <a:r>
              <a:rPr lang="ro-RO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ă a obiectelor și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substan</a:t>
            </a:r>
            <a:r>
              <a:rPr lang="ro-RO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ț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elor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exploziv</a:t>
            </a:r>
            <a:r>
              <a:rPr lang="ro-RO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e: particularități</a:t>
            </a:r>
            <a:endParaRPr lang="ro-RO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endParaRPr lang="ro-RO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endParaRPr lang="ro-RO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/>
            <a:r>
              <a:rPr lang="ro-RO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INJ  </a:t>
            </a:r>
            <a:r>
              <a:rPr lang="en-US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06</a:t>
            </a:r>
            <a:r>
              <a:rPr lang="ro-RO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.1</a:t>
            </a:r>
            <a:r>
              <a:rPr lang="en-US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ro-RO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.2017</a:t>
            </a:r>
            <a:endParaRPr lang="ru-RU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14282" y="142852"/>
            <a:ext cx="8786874" cy="65722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vert="horz" lIns="45720" tIns="0" rIns="45720" bIns="0" rtlCol="0" anchor="ctr" anchorCtr="0">
            <a:normAutofit fontScale="85000" lnSpcReduction="20000"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numirea unei expertize judiciare a substanțelor explozive se va ține cont de</a:t>
            </a:r>
            <a:r>
              <a:rPr lang="ro-RO" sz="26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tipurile de substanțe explozive: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de inițiere (azid de plumb, fulminat de mercur, TNRP);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explozive individuale sau în amestec (trotil, hexogen, TEN, tetril, amestec pe bază de selitră amoniacală);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de aruncare (pulbere neagră și albă);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compozițiile pirotehnice (amestecuri de combustibil – oxidant), capabile transformării explozive);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mijloacele de inițiere a exploziei: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de detonare (capsă-detonator, electrodetonator, amorsă);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de aprindere (capsă-inflamator, electroinflamator, fitil)  - pentru explozia pulberilor și compozițiilor pirotehnice, precum și încărcăturii de substanțe de inițiere și capsei-detonator);</a:t>
            </a:r>
            <a:endParaRPr lang="ro-RO" sz="2300" b="1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modul de producere a dispozitivelor, substanțelor: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de uzină;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artizanale (preponderent compozițiile pirotehnice);</a:t>
            </a:r>
            <a:endParaRPr lang="ro-RO" sz="2300" b="1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necesitatea asigurării integrității obiectelor supuse examinării: 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ridicarea și ambalarea corectă: ambalarea separată a obiectelor, ambalaje duble, curate, neutre; 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prevenirea unui contact între obiectele examinate;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8148" y="642918"/>
            <a:ext cx="1143008" cy="4286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CNEJ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43834" y="6357958"/>
            <a:ext cx="1357322" cy="405258"/>
          </a:xfrm>
          <a:prstGeom prst="rect">
            <a:avLst/>
          </a:prstGeom>
          <a:gradFill flip="none" rotWithShape="1">
            <a:gsLst>
              <a:gs pos="54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CNEJ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14282" y="142852"/>
            <a:ext cx="8786874" cy="65722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vert="horz" lIns="45720" tIns="0" rIns="45720" bIns="0" rtlCol="0" anchor="ctr" anchorCtr="0">
            <a:normAutofit fontScale="92500" lnSpcReduction="10000"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numirea unei expertize judiciare a substanțelor explozive se va ține cont de</a:t>
            </a:r>
            <a:r>
              <a:rPr lang="ro-RO" sz="26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necesitatea asigurării securității persoanelor: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substanțe explozive;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unda de explozie;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distrugeri, deteriorări, rupturi;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urme de acțiune termică (topituri, funingine);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urme de acțiune a schijelor și fragmente ale obiectului explodat;</a:t>
            </a:r>
            <a:endParaRPr lang="ro-RO" sz="2300" b="1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necesitatea ridicării și prezentării corecte a obiectelor: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obiectele, substanțele explozibile;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părțile, elementele obiectului exploziv;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obiectele cu urmele de substanțe explozive care au contactat, din epicentru: </a:t>
            </a:r>
            <a:r>
              <a:rPr lang="ro-RO" sz="2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urme de acțiune termică (topituri, funingine</a:t>
            </a: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); urme </a:t>
            </a:r>
            <a:r>
              <a:rPr lang="ro-RO" sz="2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acțiune a schijelor și fragmente ale obiectului explodat;</a:t>
            </a:r>
            <a:endParaRPr lang="ro-RO" sz="23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- ridicarea urmelor împreună cu obiectele purtătoare sau părțile acestora, sau ștergerea cu tampoane cu acetonă, apă;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- la tăierea termică încălzirea să nu fie de lungă durată mai mult de 50-60oC;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- să se admită cât mai puține impurități în urme;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- timp cât mai scurt pentru înaintarea expertizei (posibila evaporare, interacționare cu alte substanțe);</a:t>
            </a:r>
            <a:endParaRPr lang="ro-RO" sz="2300" b="1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8148" y="642918"/>
            <a:ext cx="1143008" cy="4286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CNEJ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43834" y="6357958"/>
            <a:ext cx="1357322" cy="405258"/>
          </a:xfrm>
          <a:prstGeom prst="rect">
            <a:avLst/>
          </a:prstGeom>
          <a:gradFill flip="none" rotWithShape="1">
            <a:gsLst>
              <a:gs pos="54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CNEJ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683568" y="1340768"/>
            <a:ext cx="6661404" cy="37722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vert="horz" lIns="45720" tIns="0" rIns="45720" bIns="0" rtlCol="0" anchor="ctr" anchorCtr="0">
            <a:normAutofit/>
          </a:bodyPr>
          <a:lstStyle/>
          <a:p>
            <a:pPr lvl="0"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5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Vă mulțumim !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2300" b="1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8148" y="642918"/>
            <a:ext cx="1143008" cy="4286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CNEJ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43834" y="6357958"/>
            <a:ext cx="1357322" cy="405258"/>
          </a:xfrm>
          <a:prstGeom prst="rect">
            <a:avLst/>
          </a:prstGeom>
          <a:gradFill flip="none" rotWithShape="1">
            <a:gsLst>
              <a:gs pos="54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CNEJ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1180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14282" y="908720"/>
            <a:ext cx="8678198" cy="51125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vert="horz" lIns="45720" tIns="0" rIns="45720" bIns="0" rtlCol="0" anchor="ctr" anchorCtr="0">
            <a:normAutofit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Explozii</a:t>
            </a:r>
            <a:r>
              <a:rPr lang="ro-RO" sz="26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- de atmosferă explozivă (limitele concentrației, factor de declanșare):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      a. amestecuri de aer cu gaze inflamabile (metan, propan, 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           butan, vapori benzină, gazul grizu);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       b. amestecuri de aer cu prafuri combustibile fin 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           dispersate (praf de făină, zahăr, textile, pulberi 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            metalice); 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32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- de substanțe explozive;</a:t>
            </a:r>
            <a:r>
              <a:rPr lang="en-US" sz="32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3200" b="1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- fizice (suprapresiune internă într-un vas, rezervor închis);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kumimoji="0" lang="en-US" altLang="ru-RU" sz="2300" b="1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8148" y="142852"/>
            <a:ext cx="1143008" cy="4286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CNEJ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43834" y="6357958"/>
            <a:ext cx="1357322" cy="405258"/>
          </a:xfrm>
          <a:prstGeom prst="rect">
            <a:avLst/>
          </a:prstGeom>
          <a:gradFill flip="none" rotWithShape="1">
            <a:gsLst>
              <a:gs pos="54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CNEJ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14282" y="142852"/>
            <a:ext cx="8786874" cy="4870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vert="horz" lIns="45720" tIns="0" rIns="45720" bIns="0" rtlCol="0" anchor="ctr" anchorCtr="0">
            <a:normAutofit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Obiecte ale expertizei judiciare</a:t>
            </a:r>
            <a:r>
              <a:rPr lang="ro-RO" sz="26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lvl="0" indent="-45720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ro-RO" sz="26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dispozitive explozive;</a:t>
            </a:r>
          </a:p>
          <a:p>
            <a:pPr marL="457200" lvl="0" indent="-45720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ro-RO" sz="26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substanțe explozive;</a:t>
            </a:r>
          </a:p>
          <a:p>
            <a:pPr marL="457200" lvl="0" indent="-45720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ro-RO" sz="26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muniții;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Caracteristica obiectelor și substanțelor explozive </a:t>
            </a:r>
            <a:r>
              <a:rPr lang="ro-RO" sz="26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- Gradul sporit de pericol – </a:t>
            </a:r>
            <a:r>
              <a:rPr lang="ro-RO" sz="32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explozia !!!</a:t>
            </a:r>
            <a:r>
              <a:rPr lang="ro-RO" sz="26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6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- Instabilitatea;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6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- Sensibilitatea înaltă compozițiilor artizanale; 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6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- construcția neordinară a dispozitivelor explozive (prezența elementelor de neextragere);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8148" y="142852"/>
            <a:ext cx="1143008" cy="4286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CNEJ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5220072" y="260648"/>
            <a:ext cx="2520280" cy="1944216"/>
          </a:xfrm>
          <a:prstGeom prst="irregularSeal2">
            <a:avLst/>
          </a:prstGeom>
          <a:gradFill>
            <a:gsLst>
              <a:gs pos="42000">
                <a:srgbClr val="00B0F0">
                  <a:alpha val="49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15656" y="4980730"/>
            <a:ext cx="2016224" cy="18551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vert="horz" lIns="45720" tIns="0" rIns="45720" bIns="0" rtlCol="0" anchor="ctr" anchorCtr="0">
            <a:normAutofit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n-US" sz="2800" b="1" dirty="0" err="1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degaj</a:t>
            </a:r>
            <a:r>
              <a:rPr lang="ro-RO" sz="28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ă: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lumină;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căldură;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gaze;</a:t>
            </a:r>
            <a:endParaRPr lang="ro-RO" sz="2800" b="1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2411760" y="4948284"/>
            <a:ext cx="5873876" cy="18551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vert="horz" lIns="45720" tIns="0" rIns="45720" bIns="0" rtlCol="0" anchor="ctr" anchorCtr="0">
            <a:normAutofit fontScale="85000" lnSpcReduction="20000"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ro-RO" sz="28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caracterizează prin: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unda de explozie;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distrugeri, </a:t>
            </a: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deteriorări, rupturi;</a:t>
            </a:r>
            <a:endParaRPr lang="ro-RO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acțiunea termică (topituri, arsuri);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acțiunea schijelor și fragmentelor obiectului </a:t>
            </a: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explodat;</a:t>
            </a:r>
            <a:endParaRPr lang="ro-RO" sz="2800" b="1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43834" y="6357958"/>
            <a:ext cx="1357322" cy="405258"/>
          </a:xfrm>
          <a:prstGeom prst="rect">
            <a:avLst/>
          </a:prstGeom>
          <a:gradFill flip="none" rotWithShape="1">
            <a:gsLst>
              <a:gs pos="54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CNEJ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2593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39185"/>
            <a:ext cx="7187403" cy="275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500958" y="214290"/>
            <a:ext cx="1357322" cy="405258"/>
          </a:xfrm>
          <a:prstGeom prst="rect">
            <a:avLst/>
          </a:prstGeom>
          <a:gradFill flip="none" rotWithShape="1">
            <a:gsLst>
              <a:gs pos="54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CNEJ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08" y="3539445"/>
            <a:ext cx="7786742" cy="26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ятно 2 5"/>
          <p:cNvSpPr/>
          <p:nvPr/>
        </p:nvSpPr>
        <p:spPr>
          <a:xfrm>
            <a:off x="6760089" y="980728"/>
            <a:ext cx="2340923" cy="2592288"/>
          </a:xfrm>
          <a:prstGeom prst="irregularSeal2">
            <a:avLst/>
          </a:prstGeom>
          <a:gradFill>
            <a:gsLst>
              <a:gs pos="42000">
                <a:srgbClr val="00B0F0">
                  <a:alpha val="49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15272" y="6215082"/>
            <a:ext cx="1143008" cy="4286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CNEJ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14282" y="142852"/>
            <a:ext cx="8786874" cy="63579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vert="horz" lIns="45720" tIns="0" rIns="45720" bIns="0" rtlCol="0" anchor="ctr" anchorCtr="0">
            <a:normAutofit lnSpcReduction="10000"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Specialitatea expertizei judiciare</a:t>
            </a:r>
            <a:r>
              <a:rPr lang="ro-RO" sz="26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10.01. Expertiza tehnico-explozivă;</a:t>
            </a: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SCOP: Determinarea tipului, destinaţiei şi modului de confecţionare a dispozitivelor explozive. Determinarea circumstanţelor şi mecanismului exploziilor cu utilizarea dispozitivelor explozive.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PROBLEME REZOLVATE: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- determinarea apartenenţei la dispozitive explozive a dispozitivului examinat;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- stabilirea tipului dispozitivului /mijlocului examinat;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- determinarea masei încărcăturii de substanţă explozivă;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- stabilirea destinaţiei dispozitivului / mijlocului examinat;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- stabilirea modului de confecţionare a dispozitivului / mijlocului examinat;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- stabilirea construcţiei şi principiului punerii în acţiune a dispozitivului / mijlocului examinat;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- identificarea deprinderilor şi capacităţilor persoanei în confecţionarea dispozitivului/ mijlocului examinat;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- altele asemenea.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8148" y="142852"/>
            <a:ext cx="1143008" cy="4286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CNEJ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43834" y="6357958"/>
            <a:ext cx="1357322" cy="405258"/>
          </a:xfrm>
          <a:prstGeom prst="rect">
            <a:avLst/>
          </a:prstGeom>
          <a:gradFill flip="none" rotWithShape="1">
            <a:gsLst>
              <a:gs pos="54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CNEJ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14282" y="142852"/>
            <a:ext cx="8786874" cy="63579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vert="horz" lIns="45720" tIns="0" rIns="45720" bIns="0" rtlCol="0" anchor="ctr" anchorCtr="0">
            <a:normAutofit lnSpcReduction="10000"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Specialitatea expertizei judiciare</a:t>
            </a:r>
            <a:r>
              <a:rPr lang="ro-RO" sz="26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11.12. Examinarea substanțelor explozive, a produselor și urmelor de explozii;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SCOP: Examinarea substanţelor explozive, a produselor şi a urmelor de explozii.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PROBLEME REZOLVATE: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- stabilirea prezenţei/absenţei substanţei explozive;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- determinarea apartenenţei de grup, tip, a destinaţiei, domeniului de aplicare, originii, condiţiilor de apariţie, cauzelor modificării proprietăţilor substanţelor explozive şi circumstanţele formării urmelor acestora;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- determinarea masei concrete a substanţei explozive;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- stabilirea compoziţiei substanţei explozive, încărcăturii mijlocului pirotehnic;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- determinarea apartenenţei de grup, tip a substanţei căutate şi a celei verificate;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- atribuirea substanţei examinate la substanţe explozive;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- altele asemenea.</a:t>
            </a:r>
            <a:endParaRPr lang="ro-RO" sz="2300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8148" y="142852"/>
            <a:ext cx="1143008" cy="4286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CNEJ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43834" y="6357958"/>
            <a:ext cx="1357322" cy="405258"/>
          </a:xfrm>
          <a:prstGeom prst="rect">
            <a:avLst/>
          </a:prstGeom>
          <a:gradFill flip="none" rotWithShape="1">
            <a:gsLst>
              <a:gs pos="54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CNEJ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414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42844" y="1428736"/>
            <a:ext cx="8286808" cy="43045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vert="horz" lIns="45720" tIns="0" rIns="45720" bIns="0" rtlCol="0" anchor="ctr" anchorCtr="0">
            <a:normAutofit lnSpcReduction="10000"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3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8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Situații tipice:</a:t>
            </a:r>
          </a:p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o-RO" sz="2800" b="1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pericol de explozie după informația primită, când obiectul exploziv nu este depistat;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pericol de explozie la depistarea obiectului, presupus dispozitiv exploziv sau substanță explozivă;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- locul exploziei;</a:t>
            </a:r>
            <a:endParaRPr lang="ro-RO" sz="2800" b="1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8148" y="642918"/>
            <a:ext cx="1143008" cy="4286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CNEJ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43834" y="6357958"/>
            <a:ext cx="1357322" cy="405258"/>
          </a:xfrm>
          <a:prstGeom prst="rect">
            <a:avLst/>
          </a:prstGeom>
          <a:gradFill flip="none" rotWithShape="1">
            <a:gsLst>
              <a:gs pos="54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CNEJ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42844" y="44624"/>
            <a:ext cx="8786874" cy="67185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vert="horz" lIns="45720" tIns="0" rIns="45720" bIns="0" rtlCol="0" anchor="ctr" anchorCtr="0">
            <a:normAutofit fontScale="25000" lnSpcReduction="20000"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112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Acțiunile efectuate: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cerințele securitățe sunt la bază;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se solicită geniștii;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se evacuează, îndepărtează populația;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se înconjoară, se marchează și se păzește teritoriul, zona periculoasă;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se trimite echipa operati</a:t>
            </a:r>
            <a:r>
              <a:rPr lang="en-US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ă împreună cu specialistul în explozive;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- activitățile în zonă sunt efectuate doar de specialiști;  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se fixează locul și obiectele explozive, caracteristicile lor; se prezintă prima informație lucrătorilor operativi;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nu se admit acțiuni mecanice, de încălzire, mutare, demontare, cu excepția când se cunoaște posibilitatea;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gradul de pericol este determinat de specialist;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- se soluționează întrebarea privind transportarea obiectelor;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în cazuri concrete explozia este efectuată pe loc;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- se coordonează întrebările de anchetă și de dezamorsare;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pe caz concret se consultă cu specialistul privind ridicarea, transportarea și prezentarea la expertiză a obiectelor sau substanțelor explozive;</a:t>
            </a:r>
            <a:endParaRPr lang="ro-RO" sz="9200" b="1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24328" y="214290"/>
            <a:ext cx="1143008" cy="4286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CNEJ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43834" y="6357958"/>
            <a:ext cx="1357322" cy="405258"/>
          </a:xfrm>
          <a:prstGeom prst="rect">
            <a:avLst/>
          </a:prstGeom>
          <a:gradFill flip="none" rotWithShape="1">
            <a:gsLst>
              <a:gs pos="54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CNEJ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8671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42844" y="44624"/>
            <a:ext cx="8786874" cy="67185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vert="horz" lIns="45720" tIns="0" rIns="45720" bIns="0" rtlCol="0" anchor="ctr" anchorCtr="0">
            <a:normAutofit fontScale="25000" lnSpcReduction="20000"/>
          </a:bodyPr>
          <a:lstStyle/>
          <a:p>
            <a:pPr lvl="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112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Cercetarea la fața locului exploziei: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fixarea foto, video a locului;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se alcătuiește planul-schema locului;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pe schemă se restabilește situația inițială;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se măsoară dimensiunile locului exploziei, se indică în plan locul exploziei, tipul de material din locul exploziei;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se fixează prezența, aspectul, dimensiunile deformațiilor, distrugerilor, fragmentelor de obiecte, tipul de material;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caracterul traumelor la persoane;  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se ridică obiectele cu cele mai mari urme de funingine, topituri sau, după caz, se efectuează spălături consecutive cu acetonă și apă;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se ridică resturile dispozitivului exploziv;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se ridică probe de material din epicentrul exploziei și separat mostre de material din apropiere;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- se ridică separat resturile de substanțe neexplodate;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- obiectele se ambalează separat;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9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9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- la CFL se va ține cont de posibila prezență a altor urme;</a:t>
            </a:r>
            <a:endParaRPr lang="ro-RO" sz="9200" b="1" dirty="0" smtClean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24328" y="214290"/>
            <a:ext cx="1143008" cy="4286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CNEJ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43834" y="6357958"/>
            <a:ext cx="1357322" cy="405258"/>
          </a:xfrm>
          <a:prstGeom prst="rect">
            <a:avLst/>
          </a:prstGeom>
          <a:gradFill flip="none" rotWithShape="1">
            <a:gsLst>
              <a:gs pos="54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CNEJ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2944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8930</TotalTime>
  <Words>1232</Words>
  <Application>Microsoft Office PowerPoint</Application>
  <PresentationFormat>Экран (4:3)</PresentationFormat>
  <Paragraphs>159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Bookman Old Style</vt:lpstr>
      <vt:lpstr>Corbel</vt:lpstr>
      <vt:lpstr>Garamond</vt:lpstr>
      <vt:lpstr>Times New Roman</vt:lpstr>
      <vt:lpstr>Verdana</vt:lpstr>
      <vt:lpstr>Wingdings</vt:lpstr>
      <vt:lpstr>Wingdings 2</vt:lpstr>
      <vt:lpstr>Изящная</vt:lpstr>
      <vt:lpstr>Centrul Național de Expertize Judiciare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TRANSPARENCY_INT_MOLDOVA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IANA</dc:creator>
  <cp:lastModifiedBy>FI</cp:lastModifiedBy>
  <cp:revision>767</cp:revision>
  <dcterms:created xsi:type="dcterms:W3CDTF">2009-02-12T12:58:22Z</dcterms:created>
  <dcterms:modified xsi:type="dcterms:W3CDTF">2017-11-06T08:17:43Z</dcterms:modified>
</cp:coreProperties>
</file>